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7" r:id="rId2"/>
    <p:sldId id="349" r:id="rId3"/>
    <p:sldId id="385" r:id="rId4"/>
    <p:sldId id="395" r:id="rId5"/>
    <p:sldId id="396" r:id="rId6"/>
    <p:sldId id="507" r:id="rId7"/>
    <p:sldId id="508" r:id="rId8"/>
    <p:sldId id="397" r:id="rId9"/>
    <p:sldId id="481" r:id="rId10"/>
    <p:sldId id="482" r:id="rId11"/>
    <p:sldId id="506" r:id="rId12"/>
    <p:sldId id="493" r:id="rId13"/>
    <p:sldId id="492" r:id="rId14"/>
    <p:sldId id="487" r:id="rId15"/>
    <p:sldId id="483" r:id="rId16"/>
    <p:sldId id="505" r:id="rId17"/>
    <p:sldId id="398" r:id="rId18"/>
    <p:sldId id="500" r:id="rId19"/>
    <p:sldId id="501" r:id="rId20"/>
    <p:sldId id="502" r:id="rId21"/>
    <p:sldId id="499" r:id="rId22"/>
    <p:sldId id="494" r:id="rId23"/>
    <p:sldId id="503" r:id="rId24"/>
    <p:sldId id="504" r:id="rId25"/>
    <p:sldId id="497" r:id="rId26"/>
    <p:sldId id="498" r:id="rId27"/>
    <p:sldId id="281" r:id="rId28"/>
  </p:sldIdLst>
  <p:sldSz cx="12192000" cy="6858000"/>
  <p:notesSz cx="6858000" cy="9144000"/>
  <p:embeddedFontLst>
    <p:embeddedFont>
      <p:font typeface="Copperplate Gothic Bold" pitchFamily="34" charset="0"/>
      <p:regular r:id="rId31"/>
    </p:embeddedFont>
    <p:embeddedFont>
      <p:font typeface="楷体" pitchFamily="49" charset="-122"/>
      <p:regular r:id="rId32"/>
    </p:embeddedFont>
    <p:embeddedFont>
      <p:font typeface="Impact" pitchFamily="34" charset="0"/>
      <p:regular r:id="rId33"/>
    </p:embeddedFont>
    <p:embeddedFont>
      <p:font typeface="微软雅黑" pitchFamily="34" charset="-122"/>
      <p:regular r:id="rId34"/>
      <p:bold r:id="rId35"/>
    </p:embeddedFont>
    <p:embeddedFont>
      <p:font typeface="Calibri" pitchFamily="34" charset="0"/>
      <p:regular r:id="rId36"/>
      <p:bold r:id="rId37"/>
      <p:italic r:id="rId38"/>
      <p:boldItalic r:id="rId3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339933"/>
    <a:srgbClr val="00CC00"/>
    <a:srgbClr val="28A9D6"/>
    <a:srgbClr val="7FCCE7"/>
    <a:srgbClr val="4AB7DC"/>
    <a:srgbClr val="0033CC"/>
    <a:srgbClr val="4DB8DD"/>
    <a:srgbClr val="404040"/>
    <a:srgbClr val="6AC3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21" autoAdjust="0"/>
    <p:restoredTop sz="90750" autoAdjust="0"/>
  </p:normalViewPr>
  <p:slideViewPr>
    <p:cSldViewPr showGuides="1">
      <p:cViewPr varScale="1">
        <p:scale>
          <a:sx n="69" d="100"/>
          <a:sy n="69" d="100"/>
        </p:scale>
        <p:origin x="-870" y="-102"/>
      </p:cViewPr>
      <p:guideLst>
        <p:guide orient="horz" pos="400"/>
        <p:guide orient="horz" pos="1252"/>
        <p:guide orient="horz" pos="3793"/>
        <p:guide orient="horz" pos="3067"/>
        <p:guide orient="horz" pos="2827"/>
        <p:guide orient="horz" pos="3251"/>
        <p:guide pos="3813"/>
        <p:guide pos="945"/>
        <p:guide pos="7613"/>
        <p:guide pos="6978"/>
        <p:guide pos="1255"/>
        <p:guide pos="6335"/>
      </p:guideLst>
    </p:cSldViewPr>
  </p:slid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>
      <p:cViewPr varScale="1">
        <p:scale>
          <a:sx n="125" d="100"/>
          <a:sy n="125" d="100"/>
        </p:scale>
        <p:origin x="-4854" y="-96"/>
      </p:cViewPr>
      <p:guideLst>
        <p:guide orient="horz" pos="2880"/>
        <p:guide pos="2145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font" Target="fonts/font5.fntdata"/><Relationship Id="rId43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89B0CD-7763-4A04-A2B0-107E970BD4ED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43601EDB-AA1B-4C23-979D-787E879757CD}">
      <dgm:prSet phldrT="[文本]"/>
      <dgm:spPr/>
      <dgm:t>
        <a:bodyPr/>
        <a:lstStyle/>
        <a:p>
          <a:r>
            <a:rPr lang="zh-CN" altLang="en-US" b="1" dirty="0" smtClean="0">
              <a:ln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rPr>
            <a:t>机组告警，不影响正常运行</a:t>
          </a:r>
          <a:endParaRPr lang="zh-CN" altLang="en-US" dirty="0"/>
        </a:p>
      </dgm:t>
    </dgm:pt>
    <dgm:pt modelId="{FB940FE6-8DED-46D2-A907-72BFAE016B14}" type="parTrans" cxnId="{F9D33C49-8B41-4439-986D-673C6B0F4193}">
      <dgm:prSet/>
      <dgm:spPr/>
      <dgm:t>
        <a:bodyPr/>
        <a:lstStyle/>
        <a:p>
          <a:endParaRPr lang="zh-CN" altLang="en-US"/>
        </a:p>
      </dgm:t>
    </dgm:pt>
    <dgm:pt modelId="{6BE1075A-7B93-4903-94DD-2FD90C44A3C4}" type="sibTrans" cxnId="{F9D33C49-8B41-4439-986D-673C6B0F4193}">
      <dgm:prSet/>
      <dgm:spPr/>
      <dgm:t>
        <a:bodyPr/>
        <a:lstStyle/>
        <a:p>
          <a:endParaRPr lang="zh-CN" altLang="en-US"/>
        </a:p>
      </dgm:t>
    </dgm:pt>
    <dgm:pt modelId="{7D04F67E-74FF-4AD7-942D-6BF0DF60DDD4}">
      <dgm:prSet phldrT="[文本]"/>
      <dgm:spPr/>
      <dgm:t>
        <a:bodyPr/>
        <a:lstStyle/>
        <a:p>
          <a:r>
            <a:rPr lang="zh-CN" altLang="en-US" b="1" dirty="0" smtClean="0"/>
            <a:t>机组故障告警，导致单台油机故障</a:t>
          </a:r>
          <a:endParaRPr lang="zh-CN" altLang="en-US" dirty="0"/>
        </a:p>
      </dgm:t>
    </dgm:pt>
    <dgm:pt modelId="{A65C0A48-FA06-4E84-98E9-0CE413D1B69A}" type="parTrans" cxnId="{C8046D8B-F5BB-49EB-8706-32D013E3C3C4}">
      <dgm:prSet/>
      <dgm:spPr/>
      <dgm:t>
        <a:bodyPr/>
        <a:lstStyle/>
        <a:p>
          <a:endParaRPr lang="zh-CN" altLang="en-US"/>
        </a:p>
      </dgm:t>
    </dgm:pt>
    <dgm:pt modelId="{369D16A4-05D8-4277-8F5A-933546C0B9B3}" type="sibTrans" cxnId="{C8046D8B-F5BB-49EB-8706-32D013E3C3C4}">
      <dgm:prSet/>
      <dgm:spPr/>
      <dgm:t>
        <a:bodyPr/>
        <a:lstStyle/>
        <a:p>
          <a:endParaRPr lang="zh-CN" altLang="en-US"/>
        </a:p>
      </dgm:t>
    </dgm:pt>
    <dgm:pt modelId="{54D46D65-1C42-4EAF-BE41-6A1157ADB540}">
      <dgm:prSet phldrT="[文本]"/>
      <dgm:spPr/>
      <dgm:t>
        <a:bodyPr/>
        <a:lstStyle/>
        <a:p>
          <a:r>
            <a:rPr lang="zh-CN" altLang="en-US" b="1" dirty="0" smtClean="0"/>
            <a:t>机组故障告警，导致</a:t>
          </a:r>
          <a:r>
            <a:rPr lang="en-US" altLang="zh-CN" b="1" dirty="0" smtClean="0"/>
            <a:t>1</a:t>
          </a:r>
          <a:r>
            <a:rPr lang="zh-CN" altLang="en-US" b="1" dirty="0" smtClean="0"/>
            <a:t>台以上油机故障</a:t>
          </a:r>
          <a:endParaRPr lang="zh-CN" altLang="en-US" dirty="0"/>
        </a:p>
      </dgm:t>
    </dgm:pt>
    <dgm:pt modelId="{9C42922B-3971-4F27-B511-ABF4C4C17A9C}" type="parTrans" cxnId="{9BBC7DCF-CBF3-4A23-8597-B58FBC0C31FF}">
      <dgm:prSet/>
      <dgm:spPr/>
      <dgm:t>
        <a:bodyPr/>
        <a:lstStyle/>
        <a:p>
          <a:endParaRPr lang="zh-CN" altLang="en-US"/>
        </a:p>
      </dgm:t>
    </dgm:pt>
    <dgm:pt modelId="{FFF9ADED-C7D1-4FFC-A24D-EC9D2EDDE56E}" type="sibTrans" cxnId="{9BBC7DCF-CBF3-4A23-8597-B58FBC0C31FF}">
      <dgm:prSet/>
      <dgm:spPr/>
      <dgm:t>
        <a:bodyPr/>
        <a:lstStyle/>
        <a:p>
          <a:endParaRPr lang="zh-CN" altLang="en-US"/>
        </a:p>
      </dgm:t>
    </dgm:pt>
    <dgm:pt modelId="{796B2F3A-BD36-48A6-9647-2B174A05512B}" type="pres">
      <dgm:prSet presAssocID="{8C89B0CD-7763-4A04-A2B0-107E970BD4ED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zh-CN" altLang="en-US"/>
        </a:p>
      </dgm:t>
    </dgm:pt>
    <dgm:pt modelId="{A8D79946-1D72-4CAF-8AA5-457957C18B58}" type="pres">
      <dgm:prSet presAssocID="{8C89B0CD-7763-4A04-A2B0-107E970BD4ED}" presName="Name1" presStyleCnt="0"/>
      <dgm:spPr/>
    </dgm:pt>
    <dgm:pt modelId="{FB715433-F7FC-4EF4-8DBC-03859D2DCF7F}" type="pres">
      <dgm:prSet presAssocID="{8C89B0CD-7763-4A04-A2B0-107E970BD4ED}" presName="cycle" presStyleCnt="0"/>
      <dgm:spPr/>
    </dgm:pt>
    <dgm:pt modelId="{113FC140-1845-4346-84AB-AC36B8D07977}" type="pres">
      <dgm:prSet presAssocID="{8C89B0CD-7763-4A04-A2B0-107E970BD4ED}" presName="srcNode" presStyleLbl="node1" presStyleIdx="0" presStyleCnt="3"/>
      <dgm:spPr/>
    </dgm:pt>
    <dgm:pt modelId="{A433A5D9-AF95-4A7D-98A5-E6EC3EECC00F}" type="pres">
      <dgm:prSet presAssocID="{8C89B0CD-7763-4A04-A2B0-107E970BD4ED}" presName="conn" presStyleLbl="parChTrans1D2" presStyleIdx="0" presStyleCnt="1"/>
      <dgm:spPr/>
      <dgm:t>
        <a:bodyPr/>
        <a:lstStyle/>
        <a:p>
          <a:endParaRPr lang="zh-CN" altLang="en-US"/>
        </a:p>
      </dgm:t>
    </dgm:pt>
    <dgm:pt modelId="{BEFE1F22-806C-4E5A-BC27-11C8494526E0}" type="pres">
      <dgm:prSet presAssocID="{8C89B0CD-7763-4A04-A2B0-107E970BD4ED}" presName="extraNode" presStyleLbl="node1" presStyleIdx="0" presStyleCnt="3"/>
      <dgm:spPr/>
    </dgm:pt>
    <dgm:pt modelId="{017076F0-44AE-4EBD-8F70-C42BD98D7125}" type="pres">
      <dgm:prSet presAssocID="{8C89B0CD-7763-4A04-A2B0-107E970BD4ED}" presName="dstNode" presStyleLbl="node1" presStyleIdx="0" presStyleCnt="3"/>
      <dgm:spPr/>
    </dgm:pt>
    <dgm:pt modelId="{68603F00-5B8E-4A0D-90E2-09C9110C8803}" type="pres">
      <dgm:prSet presAssocID="{43601EDB-AA1B-4C23-979D-787E879757CD}" presName="text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3203AF9-FEF4-44F3-85CE-B6EFAAC1260E}" type="pres">
      <dgm:prSet presAssocID="{43601EDB-AA1B-4C23-979D-787E879757CD}" presName="accent_1" presStyleCnt="0"/>
      <dgm:spPr/>
    </dgm:pt>
    <dgm:pt modelId="{5F346B86-8939-4B42-BD48-93F4B0D02418}" type="pres">
      <dgm:prSet presAssocID="{43601EDB-AA1B-4C23-979D-787E879757CD}" presName="accentRepeatNode" presStyleLbl="solidFgAcc1" presStyleIdx="0" presStyleCnt="3"/>
      <dgm:spPr/>
    </dgm:pt>
    <dgm:pt modelId="{DBE09B33-DA32-42B9-AA72-2995F668E44B}" type="pres">
      <dgm:prSet presAssocID="{7D04F67E-74FF-4AD7-942D-6BF0DF60DDD4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9B41499-630E-46F9-9F52-56A89A612EC6}" type="pres">
      <dgm:prSet presAssocID="{7D04F67E-74FF-4AD7-942D-6BF0DF60DDD4}" presName="accent_2" presStyleCnt="0"/>
      <dgm:spPr/>
    </dgm:pt>
    <dgm:pt modelId="{E43E05F0-9BB0-4BA8-8880-CDFEA5BC05CC}" type="pres">
      <dgm:prSet presAssocID="{7D04F67E-74FF-4AD7-942D-6BF0DF60DDD4}" presName="accentRepeatNode" presStyleLbl="solidFgAcc1" presStyleIdx="1" presStyleCnt="3"/>
      <dgm:spPr/>
    </dgm:pt>
    <dgm:pt modelId="{E8DF3BBA-B693-4911-AEA6-6DEAF2DAC087}" type="pres">
      <dgm:prSet presAssocID="{54D46D65-1C42-4EAF-BE41-6A1157ADB540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C14435D-DB7D-4CEE-BA96-C9A6924E488C}" type="pres">
      <dgm:prSet presAssocID="{54D46D65-1C42-4EAF-BE41-6A1157ADB540}" presName="accent_3" presStyleCnt="0"/>
      <dgm:spPr/>
    </dgm:pt>
    <dgm:pt modelId="{9ED3C3FD-7A3A-4D85-A38D-985E77A5DD18}" type="pres">
      <dgm:prSet presAssocID="{54D46D65-1C42-4EAF-BE41-6A1157ADB540}" presName="accentRepeatNode" presStyleLbl="solidFgAcc1" presStyleIdx="2" presStyleCnt="3"/>
      <dgm:spPr/>
    </dgm:pt>
  </dgm:ptLst>
  <dgm:cxnLst>
    <dgm:cxn modelId="{F9D33C49-8B41-4439-986D-673C6B0F4193}" srcId="{8C89B0CD-7763-4A04-A2B0-107E970BD4ED}" destId="{43601EDB-AA1B-4C23-979D-787E879757CD}" srcOrd="0" destOrd="0" parTransId="{FB940FE6-8DED-46D2-A907-72BFAE016B14}" sibTransId="{6BE1075A-7B93-4903-94DD-2FD90C44A3C4}"/>
    <dgm:cxn modelId="{C8046D8B-F5BB-49EB-8706-32D013E3C3C4}" srcId="{8C89B0CD-7763-4A04-A2B0-107E970BD4ED}" destId="{7D04F67E-74FF-4AD7-942D-6BF0DF60DDD4}" srcOrd="1" destOrd="0" parTransId="{A65C0A48-FA06-4E84-98E9-0CE413D1B69A}" sibTransId="{369D16A4-05D8-4277-8F5A-933546C0B9B3}"/>
    <dgm:cxn modelId="{264A7660-A429-47AC-B992-76D8A1C3028A}" type="presOf" srcId="{8C89B0CD-7763-4A04-A2B0-107E970BD4ED}" destId="{796B2F3A-BD36-48A6-9647-2B174A05512B}" srcOrd="0" destOrd="0" presId="urn:microsoft.com/office/officeart/2008/layout/VerticalCurvedList"/>
    <dgm:cxn modelId="{177B6F44-B806-42B7-9C10-B0E62920F2B9}" type="presOf" srcId="{7D04F67E-74FF-4AD7-942D-6BF0DF60DDD4}" destId="{DBE09B33-DA32-42B9-AA72-2995F668E44B}" srcOrd="0" destOrd="0" presId="urn:microsoft.com/office/officeart/2008/layout/VerticalCurvedList"/>
    <dgm:cxn modelId="{9BBC7DCF-CBF3-4A23-8597-B58FBC0C31FF}" srcId="{8C89B0CD-7763-4A04-A2B0-107E970BD4ED}" destId="{54D46D65-1C42-4EAF-BE41-6A1157ADB540}" srcOrd="2" destOrd="0" parTransId="{9C42922B-3971-4F27-B511-ABF4C4C17A9C}" sibTransId="{FFF9ADED-C7D1-4FFC-A24D-EC9D2EDDE56E}"/>
    <dgm:cxn modelId="{11A59B4F-311A-4727-AD27-E947732BE88C}" type="presOf" srcId="{6BE1075A-7B93-4903-94DD-2FD90C44A3C4}" destId="{A433A5D9-AF95-4A7D-98A5-E6EC3EECC00F}" srcOrd="0" destOrd="0" presId="urn:microsoft.com/office/officeart/2008/layout/VerticalCurvedList"/>
    <dgm:cxn modelId="{714906E8-562D-481A-A001-8ADC14BF452B}" type="presOf" srcId="{43601EDB-AA1B-4C23-979D-787E879757CD}" destId="{68603F00-5B8E-4A0D-90E2-09C9110C8803}" srcOrd="0" destOrd="0" presId="urn:microsoft.com/office/officeart/2008/layout/VerticalCurvedList"/>
    <dgm:cxn modelId="{F2261A46-6EB7-471E-8AC5-C0BCB3356123}" type="presOf" srcId="{54D46D65-1C42-4EAF-BE41-6A1157ADB540}" destId="{E8DF3BBA-B693-4911-AEA6-6DEAF2DAC087}" srcOrd="0" destOrd="0" presId="urn:microsoft.com/office/officeart/2008/layout/VerticalCurvedList"/>
    <dgm:cxn modelId="{1E3CD032-6C26-4DC0-B032-92CA9A5D7AF7}" type="presParOf" srcId="{796B2F3A-BD36-48A6-9647-2B174A05512B}" destId="{A8D79946-1D72-4CAF-8AA5-457957C18B58}" srcOrd="0" destOrd="0" presId="urn:microsoft.com/office/officeart/2008/layout/VerticalCurvedList"/>
    <dgm:cxn modelId="{C06FED1B-A8EB-4795-B380-E3884585A43A}" type="presParOf" srcId="{A8D79946-1D72-4CAF-8AA5-457957C18B58}" destId="{FB715433-F7FC-4EF4-8DBC-03859D2DCF7F}" srcOrd="0" destOrd="0" presId="urn:microsoft.com/office/officeart/2008/layout/VerticalCurvedList"/>
    <dgm:cxn modelId="{00CF5CFC-D0B9-422F-9CEE-A64B3E4002C2}" type="presParOf" srcId="{FB715433-F7FC-4EF4-8DBC-03859D2DCF7F}" destId="{113FC140-1845-4346-84AB-AC36B8D07977}" srcOrd="0" destOrd="0" presId="urn:microsoft.com/office/officeart/2008/layout/VerticalCurvedList"/>
    <dgm:cxn modelId="{D9C6DBBF-DE4F-4356-A10B-CF78D6CE0D1C}" type="presParOf" srcId="{FB715433-F7FC-4EF4-8DBC-03859D2DCF7F}" destId="{A433A5D9-AF95-4A7D-98A5-E6EC3EECC00F}" srcOrd="1" destOrd="0" presId="urn:microsoft.com/office/officeart/2008/layout/VerticalCurvedList"/>
    <dgm:cxn modelId="{952EAFB4-C889-4B33-A90D-29AEA49033DE}" type="presParOf" srcId="{FB715433-F7FC-4EF4-8DBC-03859D2DCF7F}" destId="{BEFE1F22-806C-4E5A-BC27-11C8494526E0}" srcOrd="2" destOrd="0" presId="urn:microsoft.com/office/officeart/2008/layout/VerticalCurvedList"/>
    <dgm:cxn modelId="{10C4EFF0-B68D-4235-A31E-62056AD67E50}" type="presParOf" srcId="{FB715433-F7FC-4EF4-8DBC-03859D2DCF7F}" destId="{017076F0-44AE-4EBD-8F70-C42BD98D7125}" srcOrd="3" destOrd="0" presId="urn:microsoft.com/office/officeart/2008/layout/VerticalCurvedList"/>
    <dgm:cxn modelId="{B16C4978-6599-4414-BF80-45A330BA91B9}" type="presParOf" srcId="{A8D79946-1D72-4CAF-8AA5-457957C18B58}" destId="{68603F00-5B8E-4A0D-90E2-09C9110C8803}" srcOrd="1" destOrd="0" presId="urn:microsoft.com/office/officeart/2008/layout/VerticalCurvedList"/>
    <dgm:cxn modelId="{8F3D33C2-1BDC-410F-9141-506F1BB76B25}" type="presParOf" srcId="{A8D79946-1D72-4CAF-8AA5-457957C18B58}" destId="{B3203AF9-FEF4-44F3-85CE-B6EFAAC1260E}" srcOrd="2" destOrd="0" presId="urn:microsoft.com/office/officeart/2008/layout/VerticalCurvedList"/>
    <dgm:cxn modelId="{679B2CBA-4BA8-4841-8AA2-BE1B625269D6}" type="presParOf" srcId="{B3203AF9-FEF4-44F3-85CE-B6EFAAC1260E}" destId="{5F346B86-8939-4B42-BD48-93F4B0D02418}" srcOrd="0" destOrd="0" presId="urn:microsoft.com/office/officeart/2008/layout/VerticalCurvedList"/>
    <dgm:cxn modelId="{CDD8D3D7-873D-48E1-8EA7-519E05A9805A}" type="presParOf" srcId="{A8D79946-1D72-4CAF-8AA5-457957C18B58}" destId="{DBE09B33-DA32-42B9-AA72-2995F668E44B}" srcOrd="3" destOrd="0" presId="urn:microsoft.com/office/officeart/2008/layout/VerticalCurvedList"/>
    <dgm:cxn modelId="{5F907D8F-076E-4DEB-A637-88CAD99FEAF8}" type="presParOf" srcId="{A8D79946-1D72-4CAF-8AA5-457957C18B58}" destId="{B9B41499-630E-46F9-9F52-56A89A612EC6}" srcOrd="4" destOrd="0" presId="urn:microsoft.com/office/officeart/2008/layout/VerticalCurvedList"/>
    <dgm:cxn modelId="{3739471F-6BE7-4E39-8D27-D925FAAB4338}" type="presParOf" srcId="{B9B41499-630E-46F9-9F52-56A89A612EC6}" destId="{E43E05F0-9BB0-4BA8-8880-CDFEA5BC05CC}" srcOrd="0" destOrd="0" presId="urn:microsoft.com/office/officeart/2008/layout/VerticalCurvedList"/>
    <dgm:cxn modelId="{F0B1C653-26E0-4177-A33A-CC52FAB2018F}" type="presParOf" srcId="{A8D79946-1D72-4CAF-8AA5-457957C18B58}" destId="{E8DF3BBA-B693-4911-AEA6-6DEAF2DAC087}" srcOrd="5" destOrd="0" presId="urn:microsoft.com/office/officeart/2008/layout/VerticalCurvedList"/>
    <dgm:cxn modelId="{06AF64EB-86A8-456D-BAA1-CFF81E042A64}" type="presParOf" srcId="{A8D79946-1D72-4CAF-8AA5-457957C18B58}" destId="{7C14435D-DB7D-4CEE-BA96-C9A6924E488C}" srcOrd="6" destOrd="0" presId="urn:microsoft.com/office/officeart/2008/layout/VerticalCurvedList"/>
    <dgm:cxn modelId="{23DE1D96-201E-496B-91A6-2CB3E4A5A582}" type="presParOf" srcId="{7C14435D-DB7D-4CEE-BA96-C9A6924E488C}" destId="{9ED3C3FD-7A3A-4D85-A38D-985E77A5DD1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68392CF-D059-497C-AE19-15D01F96FC15}" type="doc">
      <dgm:prSet loTypeId="urn:microsoft.com/office/officeart/2005/8/layout/vProcess5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EFD0952D-9C26-4C0E-AE5E-E4A62CBCCEDA}">
      <dgm:prSet phldrT="[文本]"/>
      <dgm:spPr/>
      <dgm:t>
        <a:bodyPr/>
        <a:lstStyle/>
        <a:p>
          <a:r>
            <a:rPr lang="zh-CN" altLang="en-US" dirty="0" smtClean="0"/>
            <a:t>查看报警</a:t>
          </a:r>
          <a:endParaRPr lang="zh-CN" altLang="en-US" dirty="0"/>
        </a:p>
      </dgm:t>
    </dgm:pt>
    <dgm:pt modelId="{4B355E70-40B8-4A05-8021-B24DCC438529}" type="parTrans" cxnId="{869985AC-C88C-4F47-8AC2-F0F97C4598DA}">
      <dgm:prSet/>
      <dgm:spPr/>
      <dgm:t>
        <a:bodyPr/>
        <a:lstStyle/>
        <a:p>
          <a:endParaRPr lang="zh-CN" altLang="en-US"/>
        </a:p>
      </dgm:t>
    </dgm:pt>
    <dgm:pt modelId="{0B563151-8033-46F2-A17E-F6E1C57A8D3A}" type="sibTrans" cxnId="{869985AC-C88C-4F47-8AC2-F0F97C4598DA}">
      <dgm:prSet/>
      <dgm:spPr/>
      <dgm:t>
        <a:bodyPr/>
        <a:lstStyle/>
        <a:p>
          <a:endParaRPr lang="zh-CN" altLang="en-US"/>
        </a:p>
      </dgm:t>
    </dgm:pt>
    <dgm:pt modelId="{4207BDE9-E436-4AFD-85EB-B2A0F11BBA42}">
      <dgm:prSet phldrT="[文本]"/>
      <dgm:spPr/>
      <dgm:t>
        <a:bodyPr/>
        <a:lstStyle/>
        <a:p>
          <a:r>
            <a:rPr lang="zh-CN" altLang="en-US" dirty="0" smtClean="0"/>
            <a:t>油机至停止位</a:t>
          </a:r>
          <a:endParaRPr lang="zh-CN" altLang="en-US" dirty="0"/>
        </a:p>
      </dgm:t>
    </dgm:pt>
    <dgm:pt modelId="{24C90B27-07D0-49FB-BFEA-FC4FE8C93F74}" type="parTrans" cxnId="{E1EC7AD8-0642-4269-B49E-5892724A7C12}">
      <dgm:prSet/>
      <dgm:spPr/>
      <dgm:t>
        <a:bodyPr/>
        <a:lstStyle/>
        <a:p>
          <a:endParaRPr lang="zh-CN" altLang="en-US"/>
        </a:p>
      </dgm:t>
    </dgm:pt>
    <dgm:pt modelId="{CB676B98-ACED-468B-9035-4BBF0497D356}" type="sibTrans" cxnId="{E1EC7AD8-0642-4269-B49E-5892724A7C12}">
      <dgm:prSet/>
      <dgm:spPr/>
      <dgm:t>
        <a:bodyPr/>
        <a:lstStyle/>
        <a:p>
          <a:endParaRPr lang="zh-CN" altLang="en-US"/>
        </a:p>
      </dgm:t>
    </dgm:pt>
    <dgm:pt modelId="{06275C9E-EAA2-45A9-AAB3-9E7502008E43}">
      <dgm:prSet phldrT="[文本]"/>
      <dgm:spPr/>
      <dgm:t>
        <a:bodyPr/>
        <a:lstStyle/>
        <a:p>
          <a:r>
            <a:rPr lang="zh-CN" altLang="en-US" dirty="0" smtClean="0"/>
            <a:t>复位报警</a:t>
          </a:r>
          <a:endParaRPr lang="zh-CN" altLang="en-US" dirty="0"/>
        </a:p>
      </dgm:t>
    </dgm:pt>
    <dgm:pt modelId="{AD5E02B6-BDFB-48F1-8CA9-0A9368508CED}" type="parTrans" cxnId="{9585D54A-A0A6-46B9-9B56-B2EC09C96368}">
      <dgm:prSet/>
      <dgm:spPr/>
      <dgm:t>
        <a:bodyPr/>
        <a:lstStyle/>
        <a:p>
          <a:endParaRPr lang="zh-CN" altLang="en-US"/>
        </a:p>
      </dgm:t>
    </dgm:pt>
    <dgm:pt modelId="{C2C09487-6CC1-48D5-BC63-C0D861FFE067}" type="sibTrans" cxnId="{9585D54A-A0A6-46B9-9B56-B2EC09C96368}">
      <dgm:prSet/>
      <dgm:spPr/>
      <dgm:t>
        <a:bodyPr/>
        <a:lstStyle/>
        <a:p>
          <a:endParaRPr lang="zh-CN" altLang="en-US"/>
        </a:p>
      </dgm:t>
    </dgm:pt>
    <dgm:pt modelId="{D29621F1-4BAB-4B73-9F4B-CF1102F3E222}">
      <dgm:prSet phldrT="[文本]"/>
      <dgm:spPr/>
      <dgm:t>
        <a:bodyPr/>
        <a:lstStyle/>
        <a:p>
          <a:r>
            <a:rPr lang="zh-CN" altLang="en-US" dirty="0" smtClean="0"/>
            <a:t>油机至自动位启动油机</a:t>
          </a:r>
          <a:endParaRPr lang="zh-CN" altLang="en-US" dirty="0"/>
        </a:p>
      </dgm:t>
    </dgm:pt>
    <dgm:pt modelId="{5C0DD9F0-C7D2-4A6F-8744-2EB3BF7716C4}" type="parTrans" cxnId="{555AF4D8-E891-4B60-BE5E-992BEAFD9EDF}">
      <dgm:prSet/>
      <dgm:spPr/>
      <dgm:t>
        <a:bodyPr/>
        <a:lstStyle/>
        <a:p>
          <a:endParaRPr lang="zh-CN" altLang="en-US"/>
        </a:p>
      </dgm:t>
    </dgm:pt>
    <dgm:pt modelId="{856BC860-681C-438E-925A-D595F87D7F09}" type="sibTrans" cxnId="{555AF4D8-E891-4B60-BE5E-992BEAFD9EDF}">
      <dgm:prSet/>
      <dgm:spPr/>
      <dgm:t>
        <a:bodyPr/>
        <a:lstStyle/>
        <a:p>
          <a:endParaRPr lang="zh-CN" altLang="en-US"/>
        </a:p>
      </dgm:t>
    </dgm:pt>
    <dgm:pt modelId="{887585AF-30F3-4563-83AC-C72085CF2E80}" type="pres">
      <dgm:prSet presAssocID="{C68392CF-D059-497C-AE19-15D01F96FC15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BE122322-2666-46AB-A73E-EEF413B08D96}" type="pres">
      <dgm:prSet presAssocID="{C68392CF-D059-497C-AE19-15D01F96FC15}" presName="dummyMaxCanvas" presStyleCnt="0">
        <dgm:presLayoutVars/>
      </dgm:prSet>
      <dgm:spPr/>
    </dgm:pt>
    <dgm:pt modelId="{BD3DC26D-DAEB-45FB-A4AB-5C0B1BB9EE5C}" type="pres">
      <dgm:prSet presAssocID="{C68392CF-D059-497C-AE19-15D01F96FC15}" presName="FourNodes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A338D03-019C-432A-96E1-E97FC92FFF34}" type="pres">
      <dgm:prSet presAssocID="{C68392CF-D059-497C-AE19-15D01F96FC15}" presName="FourNodes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4F35936-0769-49D0-86B9-8C310578E6AC}" type="pres">
      <dgm:prSet presAssocID="{C68392CF-D059-497C-AE19-15D01F96FC15}" presName="FourNodes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14D2212-4BD5-4F76-BC3A-73CF9B98D214}" type="pres">
      <dgm:prSet presAssocID="{C68392CF-D059-497C-AE19-15D01F96FC15}" presName="FourNodes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382BA5C-2FD4-43EC-9164-D2722BAA088C}" type="pres">
      <dgm:prSet presAssocID="{C68392CF-D059-497C-AE19-15D01F96FC15}" presName="FourConn_1-2" presStyleLbl="f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D6D2BF0-7ED9-4473-A6F9-3E2B9662C712}" type="pres">
      <dgm:prSet presAssocID="{C68392CF-D059-497C-AE19-15D01F96FC15}" presName="FourConn_2-3" presStyleLbl="f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33F5BF2-4E32-45D5-AAF5-D1534271584F}" type="pres">
      <dgm:prSet presAssocID="{C68392CF-D059-497C-AE19-15D01F96FC15}" presName="FourConn_3-4" presStyleLbl="f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2A7F91D-E639-41B3-B094-3B7C52F6F2D5}" type="pres">
      <dgm:prSet presAssocID="{C68392CF-D059-497C-AE19-15D01F96FC15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A7E8238-1BB9-49AC-AABC-ED0D0A04D03B}" type="pres">
      <dgm:prSet presAssocID="{C68392CF-D059-497C-AE19-15D01F96FC15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31E38A6-969F-49B7-A000-85BD7448A9B9}" type="pres">
      <dgm:prSet presAssocID="{C68392CF-D059-497C-AE19-15D01F96FC15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D63E440-747A-4B93-8EC3-E102A0753F27}" type="pres">
      <dgm:prSet presAssocID="{C68392CF-D059-497C-AE19-15D01F96FC15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869985AC-C88C-4F47-8AC2-F0F97C4598DA}" srcId="{C68392CF-D059-497C-AE19-15D01F96FC15}" destId="{EFD0952D-9C26-4C0E-AE5E-E4A62CBCCEDA}" srcOrd="0" destOrd="0" parTransId="{4B355E70-40B8-4A05-8021-B24DCC438529}" sibTransId="{0B563151-8033-46F2-A17E-F6E1C57A8D3A}"/>
    <dgm:cxn modelId="{FDF4D20C-8B36-495E-9E33-3F338AC822D5}" type="presOf" srcId="{C2C09487-6CC1-48D5-BC63-C0D861FFE067}" destId="{633F5BF2-4E32-45D5-AAF5-D1534271584F}" srcOrd="0" destOrd="0" presId="urn:microsoft.com/office/officeart/2005/8/layout/vProcess5"/>
    <dgm:cxn modelId="{A9403DEC-F943-4241-8A4C-67305CE3EDA7}" type="presOf" srcId="{C68392CF-D059-497C-AE19-15D01F96FC15}" destId="{887585AF-30F3-4563-83AC-C72085CF2E80}" srcOrd="0" destOrd="0" presId="urn:microsoft.com/office/officeart/2005/8/layout/vProcess5"/>
    <dgm:cxn modelId="{555AF4D8-E891-4B60-BE5E-992BEAFD9EDF}" srcId="{C68392CF-D059-497C-AE19-15D01F96FC15}" destId="{D29621F1-4BAB-4B73-9F4B-CF1102F3E222}" srcOrd="3" destOrd="0" parTransId="{5C0DD9F0-C7D2-4A6F-8744-2EB3BF7716C4}" sibTransId="{856BC860-681C-438E-925A-D595F87D7F09}"/>
    <dgm:cxn modelId="{569E39E1-7CB2-4FBD-A7CC-F62F3DBB9865}" type="presOf" srcId="{4207BDE9-E436-4AFD-85EB-B2A0F11BBA42}" destId="{3A7E8238-1BB9-49AC-AABC-ED0D0A04D03B}" srcOrd="1" destOrd="0" presId="urn:microsoft.com/office/officeart/2005/8/layout/vProcess5"/>
    <dgm:cxn modelId="{958B5D16-979C-4B75-9C89-8D417C542637}" type="presOf" srcId="{EFD0952D-9C26-4C0E-AE5E-E4A62CBCCEDA}" destId="{BD3DC26D-DAEB-45FB-A4AB-5C0B1BB9EE5C}" srcOrd="0" destOrd="0" presId="urn:microsoft.com/office/officeart/2005/8/layout/vProcess5"/>
    <dgm:cxn modelId="{6B440B97-055D-4473-A118-36DA2A1637A4}" type="presOf" srcId="{0B563151-8033-46F2-A17E-F6E1C57A8D3A}" destId="{A382BA5C-2FD4-43EC-9164-D2722BAA088C}" srcOrd="0" destOrd="0" presId="urn:microsoft.com/office/officeart/2005/8/layout/vProcess5"/>
    <dgm:cxn modelId="{E1EC7AD8-0642-4269-B49E-5892724A7C12}" srcId="{C68392CF-D059-497C-AE19-15D01F96FC15}" destId="{4207BDE9-E436-4AFD-85EB-B2A0F11BBA42}" srcOrd="1" destOrd="0" parTransId="{24C90B27-07D0-49FB-BFEA-FC4FE8C93F74}" sibTransId="{CB676B98-ACED-468B-9035-4BBF0497D356}"/>
    <dgm:cxn modelId="{9585D54A-A0A6-46B9-9B56-B2EC09C96368}" srcId="{C68392CF-D059-497C-AE19-15D01F96FC15}" destId="{06275C9E-EAA2-45A9-AAB3-9E7502008E43}" srcOrd="2" destOrd="0" parTransId="{AD5E02B6-BDFB-48F1-8CA9-0A9368508CED}" sibTransId="{C2C09487-6CC1-48D5-BC63-C0D861FFE067}"/>
    <dgm:cxn modelId="{F173EFA2-8478-42EF-BFE6-C7E5B4556557}" type="presOf" srcId="{4207BDE9-E436-4AFD-85EB-B2A0F11BBA42}" destId="{8A338D03-019C-432A-96E1-E97FC92FFF34}" srcOrd="0" destOrd="0" presId="urn:microsoft.com/office/officeart/2005/8/layout/vProcess5"/>
    <dgm:cxn modelId="{403DA614-D26D-4926-BD0A-95D01B2BA974}" type="presOf" srcId="{06275C9E-EAA2-45A9-AAB3-9E7502008E43}" destId="{431E38A6-969F-49B7-A000-85BD7448A9B9}" srcOrd="1" destOrd="0" presId="urn:microsoft.com/office/officeart/2005/8/layout/vProcess5"/>
    <dgm:cxn modelId="{8473021D-B2CF-452B-A0A3-69B38C38DD57}" type="presOf" srcId="{D29621F1-4BAB-4B73-9F4B-CF1102F3E222}" destId="{114D2212-4BD5-4F76-BC3A-73CF9B98D214}" srcOrd="0" destOrd="0" presId="urn:microsoft.com/office/officeart/2005/8/layout/vProcess5"/>
    <dgm:cxn modelId="{34816484-565B-45D7-9AFD-52520DCAB1A4}" type="presOf" srcId="{CB676B98-ACED-468B-9035-4BBF0497D356}" destId="{FD6D2BF0-7ED9-4473-A6F9-3E2B9662C712}" srcOrd="0" destOrd="0" presId="urn:microsoft.com/office/officeart/2005/8/layout/vProcess5"/>
    <dgm:cxn modelId="{3F8D2F43-A229-403A-896C-95B41BAB4B2A}" type="presOf" srcId="{06275C9E-EAA2-45A9-AAB3-9E7502008E43}" destId="{34F35936-0769-49D0-86B9-8C310578E6AC}" srcOrd="0" destOrd="0" presId="urn:microsoft.com/office/officeart/2005/8/layout/vProcess5"/>
    <dgm:cxn modelId="{25F085F2-5B24-410C-8E30-213E6352A62D}" type="presOf" srcId="{D29621F1-4BAB-4B73-9F4B-CF1102F3E222}" destId="{9D63E440-747A-4B93-8EC3-E102A0753F27}" srcOrd="1" destOrd="0" presId="urn:microsoft.com/office/officeart/2005/8/layout/vProcess5"/>
    <dgm:cxn modelId="{B15C3577-9356-49EB-8334-D4194EDAFA40}" type="presOf" srcId="{EFD0952D-9C26-4C0E-AE5E-E4A62CBCCEDA}" destId="{42A7F91D-E639-41B3-B094-3B7C52F6F2D5}" srcOrd="1" destOrd="0" presId="urn:microsoft.com/office/officeart/2005/8/layout/vProcess5"/>
    <dgm:cxn modelId="{52162308-8F12-4B32-903C-55527692C102}" type="presParOf" srcId="{887585AF-30F3-4563-83AC-C72085CF2E80}" destId="{BE122322-2666-46AB-A73E-EEF413B08D96}" srcOrd="0" destOrd="0" presId="urn:microsoft.com/office/officeart/2005/8/layout/vProcess5"/>
    <dgm:cxn modelId="{C6EE215D-B52E-4431-BBFF-6E0F9BC718FA}" type="presParOf" srcId="{887585AF-30F3-4563-83AC-C72085CF2E80}" destId="{BD3DC26D-DAEB-45FB-A4AB-5C0B1BB9EE5C}" srcOrd="1" destOrd="0" presId="urn:microsoft.com/office/officeart/2005/8/layout/vProcess5"/>
    <dgm:cxn modelId="{87626672-2811-4B56-B578-58250A0D06A2}" type="presParOf" srcId="{887585AF-30F3-4563-83AC-C72085CF2E80}" destId="{8A338D03-019C-432A-96E1-E97FC92FFF34}" srcOrd="2" destOrd="0" presId="urn:microsoft.com/office/officeart/2005/8/layout/vProcess5"/>
    <dgm:cxn modelId="{C2A78455-829D-4C76-8D7A-AC6F94980170}" type="presParOf" srcId="{887585AF-30F3-4563-83AC-C72085CF2E80}" destId="{34F35936-0769-49D0-86B9-8C310578E6AC}" srcOrd="3" destOrd="0" presId="urn:microsoft.com/office/officeart/2005/8/layout/vProcess5"/>
    <dgm:cxn modelId="{4ABF7120-C4C7-4D75-AA67-77FAB0FFA5C4}" type="presParOf" srcId="{887585AF-30F3-4563-83AC-C72085CF2E80}" destId="{114D2212-4BD5-4F76-BC3A-73CF9B98D214}" srcOrd="4" destOrd="0" presId="urn:microsoft.com/office/officeart/2005/8/layout/vProcess5"/>
    <dgm:cxn modelId="{7AD8043D-219B-4410-AA12-122A0BFA15F2}" type="presParOf" srcId="{887585AF-30F3-4563-83AC-C72085CF2E80}" destId="{A382BA5C-2FD4-43EC-9164-D2722BAA088C}" srcOrd="5" destOrd="0" presId="urn:microsoft.com/office/officeart/2005/8/layout/vProcess5"/>
    <dgm:cxn modelId="{CA2A41DA-F8B3-4BCE-924A-BB2086EF7D8E}" type="presParOf" srcId="{887585AF-30F3-4563-83AC-C72085CF2E80}" destId="{FD6D2BF0-7ED9-4473-A6F9-3E2B9662C712}" srcOrd="6" destOrd="0" presId="urn:microsoft.com/office/officeart/2005/8/layout/vProcess5"/>
    <dgm:cxn modelId="{348ED965-CF71-47F6-A584-C323A2557FAB}" type="presParOf" srcId="{887585AF-30F3-4563-83AC-C72085CF2E80}" destId="{633F5BF2-4E32-45D5-AAF5-D1534271584F}" srcOrd="7" destOrd="0" presId="urn:microsoft.com/office/officeart/2005/8/layout/vProcess5"/>
    <dgm:cxn modelId="{BB522BD0-FF34-4185-B8C7-B28B15A6C5A6}" type="presParOf" srcId="{887585AF-30F3-4563-83AC-C72085CF2E80}" destId="{42A7F91D-E639-41B3-B094-3B7C52F6F2D5}" srcOrd="8" destOrd="0" presId="urn:microsoft.com/office/officeart/2005/8/layout/vProcess5"/>
    <dgm:cxn modelId="{6959C752-4FBF-4FF4-B7A1-936BF6AFB6AD}" type="presParOf" srcId="{887585AF-30F3-4563-83AC-C72085CF2E80}" destId="{3A7E8238-1BB9-49AC-AABC-ED0D0A04D03B}" srcOrd="9" destOrd="0" presId="urn:microsoft.com/office/officeart/2005/8/layout/vProcess5"/>
    <dgm:cxn modelId="{80A7AAD1-2B4E-459D-B96C-19DDAAD8AD15}" type="presParOf" srcId="{887585AF-30F3-4563-83AC-C72085CF2E80}" destId="{431E38A6-969F-49B7-A000-85BD7448A9B9}" srcOrd="10" destOrd="0" presId="urn:microsoft.com/office/officeart/2005/8/layout/vProcess5"/>
    <dgm:cxn modelId="{5AA472E9-EB76-4563-83CC-2145A123BD8F}" type="presParOf" srcId="{887585AF-30F3-4563-83AC-C72085CF2E80}" destId="{9D63E440-747A-4B93-8EC3-E102A0753F27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33A5D9-AF95-4A7D-98A5-E6EC3EECC00F}">
      <dsp:nvSpPr>
        <dsp:cNvPr id="0" name=""/>
        <dsp:cNvSpPr/>
      </dsp:nvSpPr>
      <dsp:spPr>
        <a:xfrm>
          <a:off x="-4064898" y="-623919"/>
          <a:ext cx="4843883" cy="4843883"/>
        </a:xfrm>
        <a:prstGeom prst="blockArc">
          <a:avLst>
            <a:gd name="adj1" fmla="val 18900000"/>
            <a:gd name="adj2" fmla="val 2700000"/>
            <a:gd name="adj3" fmla="val 446"/>
          </a:avLst>
        </a:pr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603F00-5B8E-4A0D-90E2-09C9110C8803}">
      <dsp:nvSpPr>
        <dsp:cNvPr id="0" name=""/>
        <dsp:cNvSpPr/>
      </dsp:nvSpPr>
      <dsp:spPr>
        <a:xfrm>
          <a:off x="500960" y="359604"/>
          <a:ext cx="8668267" cy="71920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0872" tIns="71120" rIns="71120" bIns="7112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b="1" kern="1200" dirty="0" smtClean="0">
              <a:ln/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rPr>
            <a:t>机组告警，不影响正常运行</a:t>
          </a:r>
          <a:endParaRPr lang="zh-CN" altLang="en-US" sz="2800" kern="1200" dirty="0"/>
        </a:p>
      </dsp:txBody>
      <dsp:txXfrm>
        <a:off x="500960" y="359604"/>
        <a:ext cx="8668267" cy="719208"/>
      </dsp:txXfrm>
    </dsp:sp>
    <dsp:sp modelId="{5F346B86-8939-4B42-BD48-93F4B0D02418}">
      <dsp:nvSpPr>
        <dsp:cNvPr id="0" name=""/>
        <dsp:cNvSpPr/>
      </dsp:nvSpPr>
      <dsp:spPr>
        <a:xfrm>
          <a:off x="51455" y="269703"/>
          <a:ext cx="899011" cy="89901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E09B33-DA32-42B9-AA72-2995F668E44B}">
      <dsp:nvSpPr>
        <dsp:cNvPr id="0" name=""/>
        <dsp:cNvSpPr/>
      </dsp:nvSpPr>
      <dsp:spPr>
        <a:xfrm>
          <a:off x="762393" y="1438417"/>
          <a:ext cx="8406835" cy="719208"/>
        </a:xfrm>
        <a:prstGeom prst="rect">
          <a:avLst/>
        </a:prstGeom>
        <a:solidFill>
          <a:schemeClr val="accent5">
            <a:hueOff val="-4966938"/>
            <a:satOff val="19906"/>
            <a:lumOff val="431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0872" tIns="71120" rIns="71120" bIns="7112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b="1" kern="1200" dirty="0" smtClean="0"/>
            <a:t>机组故障告警，导致单台油机故障</a:t>
          </a:r>
          <a:endParaRPr lang="zh-CN" altLang="en-US" sz="2800" kern="1200" dirty="0"/>
        </a:p>
      </dsp:txBody>
      <dsp:txXfrm>
        <a:off x="762393" y="1438417"/>
        <a:ext cx="8406835" cy="719208"/>
      </dsp:txXfrm>
    </dsp:sp>
    <dsp:sp modelId="{E43E05F0-9BB0-4BA8-8880-CDFEA5BC05CC}">
      <dsp:nvSpPr>
        <dsp:cNvPr id="0" name=""/>
        <dsp:cNvSpPr/>
      </dsp:nvSpPr>
      <dsp:spPr>
        <a:xfrm>
          <a:off x="312887" y="1348516"/>
          <a:ext cx="899011" cy="89901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-4966938"/>
              <a:satOff val="19906"/>
              <a:lumOff val="431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DF3BBA-B693-4911-AEA6-6DEAF2DAC087}">
      <dsp:nvSpPr>
        <dsp:cNvPr id="0" name=""/>
        <dsp:cNvSpPr/>
      </dsp:nvSpPr>
      <dsp:spPr>
        <a:xfrm>
          <a:off x="500960" y="2517230"/>
          <a:ext cx="8668267" cy="719208"/>
        </a:xfrm>
        <a:prstGeom prst="rect">
          <a:avLst/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0872" tIns="71120" rIns="71120" bIns="7112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800" b="1" kern="1200" dirty="0" smtClean="0"/>
            <a:t>机组故障告警，导致</a:t>
          </a:r>
          <a:r>
            <a:rPr lang="en-US" altLang="zh-CN" sz="2800" b="1" kern="1200" dirty="0" smtClean="0"/>
            <a:t>1</a:t>
          </a:r>
          <a:r>
            <a:rPr lang="zh-CN" altLang="en-US" sz="2800" b="1" kern="1200" dirty="0" smtClean="0"/>
            <a:t>台以上油机故障</a:t>
          </a:r>
          <a:endParaRPr lang="zh-CN" altLang="en-US" sz="2800" kern="1200" dirty="0"/>
        </a:p>
      </dsp:txBody>
      <dsp:txXfrm>
        <a:off x="500960" y="2517230"/>
        <a:ext cx="8668267" cy="719208"/>
      </dsp:txXfrm>
    </dsp:sp>
    <dsp:sp modelId="{9ED3C3FD-7A3A-4D85-A38D-985E77A5DD18}">
      <dsp:nvSpPr>
        <dsp:cNvPr id="0" name=""/>
        <dsp:cNvSpPr/>
      </dsp:nvSpPr>
      <dsp:spPr>
        <a:xfrm>
          <a:off x="51455" y="2427329"/>
          <a:ext cx="899011" cy="89901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3DC26D-DAEB-45FB-A4AB-5C0B1BB9EE5C}">
      <dsp:nvSpPr>
        <dsp:cNvPr id="0" name=""/>
        <dsp:cNvSpPr/>
      </dsp:nvSpPr>
      <dsp:spPr>
        <a:xfrm>
          <a:off x="0" y="0"/>
          <a:ext cx="3629203" cy="74760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查看报警</a:t>
          </a:r>
          <a:endParaRPr lang="zh-CN" altLang="en-US" sz="2000" kern="1200" dirty="0"/>
        </a:p>
      </dsp:txBody>
      <dsp:txXfrm>
        <a:off x="21897" y="21897"/>
        <a:ext cx="2759307" cy="703809"/>
      </dsp:txXfrm>
    </dsp:sp>
    <dsp:sp modelId="{8A338D03-019C-432A-96E1-E97FC92FFF34}">
      <dsp:nvSpPr>
        <dsp:cNvPr id="0" name=""/>
        <dsp:cNvSpPr/>
      </dsp:nvSpPr>
      <dsp:spPr>
        <a:xfrm>
          <a:off x="303945" y="883531"/>
          <a:ext cx="3629203" cy="747603"/>
        </a:xfrm>
        <a:prstGeom prst="roundRect">
          <a:avLst>
            <a:gd name="adj" fmla="val 10000"/>
          </a:avLst>
        </a:prstGeom>
        <a:solidFill>
          <a:schemeClr val="accent5">
            <a:hueOff val="-3311292"/>
            <a:satOff val="13270"/>
            <a:lumOff val="287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油机至停止位</a:t>
          </a:r>
          <a:endParaRPr lang="zh-CN" altLang="en-US" sz="2000" kern="1200" dirty="0"/>
        </a:p>
      </dsp:txBody>
      <dsp:txXfrm>
        <a:off x="325842" y="905428"/>
        <a:ext cx="2795521" cy="703809"/>
      </dsp:txXfrm>
    </dsp:sp>
    <dsp:sp modelId="{34F35936-0769-49D0-86B9-8C310578E6AC}">
      <dsp:nvSpPr>
        <dsp:cNvPr id="0" name=""/>
        <dsp:cNvSpPr/>
      </dsp:nvSpPr>
      <dsp:spPr>
        <a:xfrm>
          <a:off x="603355" y="1767062"/>
          <a:ext cx="3629203" cy="747603"/>
        </a:xfrm>
        <a:prstGeom prst="roundRect">
          <a:avLst>
            <a:gd name="adj" fmla="val 10000"/>
          </a:avLst>
        </a:prstGeom>
        <a:solidFill>
          <a:schemeClr val="accent5">
            <a:hueOff val="-6622584"/>
            <a:satOff val="26541"/>
            <a:lumOff val="575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复位报警</a:t>
          </a:r>
          <a:endParaRPr lang="zh-CN" altLang="en-US" sz="2000" kern="1200" dirty="0"/>
        </a:p>
      </dsp:txBody>
      <dsp:txXfrm>
        <a:off x="625252" y="1788959"/>
        <a:ext cx="2800057" cy="703809"/>
      </dsp:txXfrm>
    </dsp:sp>
    <dsp:sp modelId="{114D2212-4BD5-4F76-BC3A-73CF9B98D214}">
      <dsp:nvSpPr>
        <dsp:cNvPr id="0" name=""/>
        <dsp:cNvSpPr/>
      </dsp:nvSpPr>
      <dsp:spPr>
        <a:xfrm>
          <a:off x="907300" y="2650593"/>
          <a:ext cx="3629203" cy="747603"/>
        </a:xfrm>
        <a:prstGeom prst="roundRect">
          <a:avLst>
            <a:gd name="adj" fmla="val 10000"/>
          </a:avLst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油机至自动位启动油机</a:t>
          </a:r>
          <a:endParaRPr lang="zh-CN" altLang="en-US" sz="2000" kern="1200" dirty="0"/>
        </a:p>
      </dsp:txBody>
      <dsp:txXfrm>
        <a:off x="929197" y="2672490"/>
        <a:ext cx="2795521" cy="703809"/>
      </dsp:txXfrm>
    </dsp:sp>
    <dsp:sp modelId="{A382BA5C-2FD4-43EC-9164-D2722BAA088C}">
      <dsp:nvSpPr>
        <dsp:cNvPr id="0" name=""/>
        <dsp:cNvSpPr/>
      </dsp:nvSpPr>
      <dsp:spPr>
        <a:xfrm>
          <a:off x="3143261" y="572596"/>
          <a:ext cx="485942" cy="485942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300" kern="1200"/>
        </a:p>
      </dsp:txBody>
      <dsp:txXfrm>
        <a:off x="3252598" y="572596"/>
        <a:ext cx="267268" cy="365671"/>
      </dsp:txXfrm>
    </dsp:sp>
    <dsp:sp modelId="{FD6D2BF0-7ED9-4473-A6F9-3E2B9662C712}">
      <dsp:nvSpPr>
        <dsp:cNvPr id="0" name=""/>
        <dsp:cNvSpPr/>
      </dsp:nvSpPr>
      <dsp:spPr>
        <a:xfrm>
          <a:off x="3447206" y="1456127"/>
          <a:ext cx="485942" cy="485942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5370241"/>
            <a:satOff val="24126"/>
            <a:lumOff val="1658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300" kern="1200"/>
        </a:p>
      </dsp:txBody>
      <dsp:txXfrm>
        <a:off x="3556543" y="1456127"/>
        <a:ext cx="267268" cy="365671"/>
      </dsp:txXfrm>
    </dsp:sp>
    <dsp:sp modelId="{633F5BF2-4E32-45D5-AAF5-D1534271584F}">
      <dsp:nvSpPr>
        <dsp:cNvPr id="0" name=""/>
        <dsp:cNvSpPr/>
      </dsp:nvSpPr>
      <dsp:spPr>
        <a:xfrm>
          <a:off x="3746616" y="2339658"/>
          <a:ext cx="485942" cy="485942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10740482"/>
            <a:satOff val="48253"/>
            <a:lumOff val="3317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300" kern="1200"/>
        </a:p>
      </dsp:txBody>
      <dsp:txXfrm>
        <a:off x="3855953" y="2339658"/>
        <a:ext cx="267268" cy="3656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BBFD89-BB28-47C4-8202-677F6E447B05}" type="datetimeFigureOut">
              <a:rPr lang="zh-CN" altLang="en-US" smtClean="0"/>
              <a:t>2019/4/9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3D1DB-4B89-4B9E-99FA-51A04CF95A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93987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pn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BD7BAD-2227-4ED9-976D-74FC1DE8D0D6}" type="datetimeFigureOut">
              <a:rPr lang="zh-CN" altLang="en-US" smtClean="0"/>
              <a:t>2019/4/9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02BD0B-23ED-4A76-9C99-2E249C5C7E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606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2181876"/>
            <a:ext cx="12192000" cy="184820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4221088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13"/>
          <p:cNvSpPr txBox="1"/>
          <p:nvPr userDrawn="1"/>
        </p:nvSpPr>
        <p:spPr>
          <a:xfrm>
            <a:off x="3402260" y="2567806"/>
            <a:ext cx="5387481" cy="107632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>
                <a:ln w="3175">
                  <a:solidFill>
                    <a:srgbClr val="31A5D7"/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润泽科技数据中心</a:t>
            </a:r>
          </a:p>
          <a:p>
            <a:pPr algn="ctr"/>
            <a:endParaRPr lang="en-US" altLang="zh-CN" sz="3200" b="1" dirty="0" smtClean="0">
              <a:ln w="3175">
                <a:solidFill>
                  <a:srgbClr val="31A5D7"/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0" y="6217149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283435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349721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7872000" y="6217149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7872000" y="6283435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>
            <a:off x="7872000" y="6349721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42"/>
          <p:cNvSpPr txBox="1"/>
          <p:nvPr userDrawn="1"/>
        </p:nvSpPr>
        <p:spPr>
          <a:xfrm>
            <a:off x="4858385" y="6093460"/>
            <a:ext cx="28689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润泽科技发展有限公司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-34" y="2060848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 descr="fd7822eee3c587287323d4825493695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273050"/>
            <a:ext cx="3602990" cy="82296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目录页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t>‹#›</a:t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28A9D6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94211"/>
            <a:ext cx="846609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>
            <a:defPPr>
              <a:defRPr lang="zh-CN"/>
            </a:defPPr>
            <a:lvl1pPr algn="ctr">
              <a:defRPr sz="3200">
                <a:solidFill>
                  <a:srgbClr val="339933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zh-CN" altLang="en-US" sz="2400" b="1" dirty="0" smtClean="0">
                <a:solidFill>
                  <a:schemeClr val="accent1"/>
                </a:solidFill>
              </a:rPr>
              <a:t>目录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216265" y="394335"/>
            <a:ext cx="3602990" cy="822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1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t>‹#›</a:t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01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226425" y="332740"/>
            <a:ext cx="3602990" cy="822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2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t>‹#›</a:t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02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542655" y="332740"/>
            <a:ext cx="3602990" cy="822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3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t>‹#›</a:t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03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152765" y="423545"/>
            <a:ext cx="3602990" cy="822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4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t>‹#›</a:t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04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026400" y="227965"/>
            <a:ext cx="3602990" cy="822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5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t>‹#›</a:t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05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827010" y="332740"/>
            <a:ext cx="3602990" cy="822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6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t>‹#›</a:t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06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63535" y="332740"/>
            <a:ext cx="3602990" cy="822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底面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>
          <a:xfrm>
            <a:off x="0" y="2626517"/>
            <a:ext cx="12192000" cy="1714585"/>
          </a:xfrm>
          <a:prstGeom prst="rect">
            <a:avLst/>
          </a:prstGeom>
          <a:solidFill>
            <a:schemeClr val="accent1"/>
          </a:solidFill>
          <a:ln>
            <a:solidFill>
              <a:srgbClr val="339933"/>
            </a:solidFill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0" y="4373612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3"/>
          <p:cNvSpPr txBox="1"/>
          <p:nvPr userDrawn="1"/>
        </p:nvSpPr>
        <p:spPr>
          <a:xfrm>
            <a:off x="3876871" y="2822089"/>
            <a:ext cx="4438258" cy="120032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ln w="3175">
                  <a:solidFill>
                    <a:srgbClr val="31A5D7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华康俪金黑W8" pitchFamily="49" charset="-122"/>
              </a:rPr>
              <a:t>谢谢</a:t>
            </a:r>
            <a:endParaRPr lang="zh-CN" altLang="en-US" sz="11500" b="1" dirty="0">
              <a:ln w="3175">
                <a:solidFill>
                  <a:srgbClr val="31A5D7"/>
                </a:solidFill>
              </a:ln>
              <a:solidFill>
                <a:schemeClr val="bg1"/>
              </a:solidFill>
              <a:latin typeface="华康俪金黑W8" pitchFamily="49" charset="-122"/>
              <a:ea typeface="华康俪金黑W8" pitchFamily="49" charset="-122"/>
            </a:endParaRPr>
          </a:p>
        </p:txBody>
      </p:sp>
      <p:cxnSp>
        <p:nvCxnSpPr>
          <p:cNvPr id="26" name="直接连接符 25"/>
          <p:cNvCxnSpPr/>
          <p:nvPr userDrawn="1"/>
        </p:nvCxnSpPr>
        <p:spPr>
          <a:xfrm>
            <a:off x="-34" y="2597856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 userDrawn="1"/>
        </p:nvCxnSpPr>
        <p:spPr>
          <a:xfrm>
            <a:off x="0" y="6217149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 userDrawn="1"/>
        </p:nvCxnSpPr>
        <p:spPr>
          <a:xfrm>
            <a:off x="0" y="6283435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 userDrawn="1"/>
        </p:nvCxnSpPr>
        <p:spPr>
          <a:xfrm>
            <a:off x="0" y="6349721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 userDrawn="1"/>
        </p:nvCxnSpPr>
        <p:spPr>
          <a:xfrm>
            <a:off x="7872000" y="6217149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 userDrawn="1"/>
        </p:nvCxnSpPr>
        <p:spPr>
          <a:xfrm>
            <a:off x="7872000" y="6283435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 userDrawn="1"/>
        </p:nvCxnSpPr>
        <p:spPr>
          <a:xfrm>
            <a:off x="7872000" y="6349721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42"/>
          <p:cNvSpPr txBox="1"/>
          <p:nvPr userDrawn="1"/>
        </p:nvSpPr>
        <p:spPr>
          <a:xfrm>
            <a:off x="4911090" y="6089650"/>
            <a:ext cx="29610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润泽科技发展有限公司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8163560" y="174625"/>
            <a:ext cx="3602990" cy="82296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943261" y="6338262"/>
            <a:ext cx="540987" cy="283147"/>
          </a:xfrm>
          <a:prstGeom prst="rect">
            <a:avLst/>
          </a:prstGeom>
        </p:spPr>
        <p:txBody>
          <a:bodyPr wrap="square" lIns="0" tIns="0" rIns="0" bIns="0"/>
          <a:lstStyle>
            <a:lvl1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ctr" defTabSz="121856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5000">
              <a:srgbClr val="E6E6E6"/>
            </a:gs>
            <a:gs pos="25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3"/>
          <p:cNvSpPr txBox="1"/>
          <p:nvPr/>
        </p:nvSpPr>
        <p:spPr>
          <a:xfrm>
            <a:off x="3287688" y="3212976"/>
            <a:ext cx="5387481" cy="5835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>
                <a:ln w="3175">
                  <a:solidFill>
                    <a:srgbClr val="31A5D7"/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发电机故障应急处理培训</a:t>
            </a:r>
            <a:endParaRPr lang="en-US" altLang="zh-CN" sz="3200" b="1" dirty="0" smtClean="0">
              <a:ln w="3175">
                <a:solidFill>
                  <a:srgbClr val="31A5D7"/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904312" y="4869160"/>
            <a:ext cx="1338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培训讲师：</a:t>
            </a:r>
            <a:endParaRPr lang="en-US" altLang="zh-CN" dirty="0" smtClean="0"/>
          </a:p>
          <a:p>
            <a:r>
              <a:rPr lang="zh-CN" altLang="en-US" dirty="0" smtClean="0"/>
              <a:t>培训日期：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9</a:t>
            </a:fld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15480" y="1841491"/>
            <a:ext cx="511256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b="1" dirty="0" smtClean="0"/>
              <a:t>处理流程：</a:t>
            </a:r>
            <a:endParaRPr lang="en-US" altLang="zh-CN" sz="2000" b="1" dirty="0"/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判断故障是否会引发更高等级故障，提前进行预防。</a:t>
            </a:r>
            <a:endParaRPr lang="en-US" altLang="zh-CN" sz="1600" dirty="0" smtClean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通报上级领导现场设备情况。</a:t>
            </a:r>
            <a:endParaRPr lang="en-US" altLang="zh-CN" sz="1600" dirty="0" smtClean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根据指示进行相应故障处理。若不能自行处理，上报厂家处理</a:t>
            </a:r>
            <a:r>
              <a:rPr lang="zh-CN" altLang="en-US" sz="1600" dirty="0" smtClean="0">
                <a:latin typeface="+mn-ea"/>
              </a:rPr>
              <a:t>。</a:t>
            </a:r>
            <a:endParaRPr lang="en-US" altLang="zh-CN" sz="1600" dirty="0" smtClean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事件输出。</a:t>
            </a:r>
            <a:endParaRPr lang="en-US" altLang="zh-CN" sz="1600" dirty="0" smtClean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事件关闭。</a:t>
            </a:r>
            <a:r>
              <a:rPr lang="en-US" altLang="zh-CN" sz="1600" dirty="0" smtClean="0">
                <a:latin typeface="+mn-ea"/>
              </a:rPr>
              <a:t>.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总结分析</a:t>
            </a:r>
            <a:endParaRPr lang="zh-CN" altLang="en-US" sz="1600" dirty="0">
              <a:latin typeface="+mn-ea"/>
            </a:endParaRPr>
          </a:p>
        </p:txBody>
      </p:sp>
      <p:pic>
        <p:nvPicPr>
          <p:cNvPr id="4" name="图片 3" descr="23c49a596a967d3dbeb35dfb3f4688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8088" y="1988840"/>
            <a:ext cx="4421401" cy="35151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一般故障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2543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10</a:t>
            </a:fld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060439" y="1398270"/>
            <a:ext cx="5259423" cy="4374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en-US" altLang="zh-CN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1</a:t>
            </a:r>
            <a:r>
              <a:rPr kumimoji="1" lang="zh-CN" altLang="en-US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、</a:t>
            </a:r>
            <a:r>
              <a:rPr kumimoji="1" lang="en-US" altLang="zh-CN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EMCP4.2</a:t>
            </a:r>
            <a:r>
              <a:rPr kumimoji="1" lang="zh-CN" altLang="en-US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控制屏</a:t>
            </a:r>
          </a:p>
          <a:p>
            <a:pPr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endParaRPr kumimoji="1" lang="en-US" altLang="zh-CN" sz="240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pPr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en-US" altLang="zh-CN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2</a:t>
            </a:r>
            <a:r>
              <a:rPr kumimoji="1" lang="zh-CN" altLang="en-US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、急停按钮</a:t>
            </a:r>
          </a:p>
          <a:p>
            <a:pPr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endParaRPr kumimoji="1" lang="en-US" altLang="zh-CN" sz="240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pPr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en-US" altLang="zh-CN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3</a:t>
            </a:r>
            <a:r>
              <a:rPr kumimoji="1" lang="zh-CN" altLang="en-US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、分闸指示灯</a:t>
            </a:r>
          </a:p>
          <a:p>
            <a:pPr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endParaRPr kumimoji="1" lang="en-US" altLang="zh-CN" sz="240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pPr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en-US" altLang="zh-CN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4</a:t>
            </a:r>
            <a:r>
              <a:rPr kumimoji="1" lang="zh-CN" altLang="en-US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、合闸指示灯</a:t>
            </a:r>
          </a:p>
          <a:p>
            <a:pPr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endParaRPr kumimoji="1" lang="en-US" altLang="zh-CN" sz="240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pPr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en-US" altLang="zh-CN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5</a:t>
            </a:r>
            <a:r>
              <a:rPr kumimoji="1" lang="zh-CN" altLang="en-US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、手动</a:t>
            </a:r>
            <a:r>
              <a:rPr kumimoji="1" lang="en-US" altLang="zh-CN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/ </a:t>
            </a:r>
            <a:r>
              <a:rPr kumimoji="1" lang="zh-CN" altLang="en-US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停止</a:t>
            </a:r>
            <a:r>
              <a:rPr kumimoji="1" lang="en-US" altLang="zh-CN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/</a:t>
            </a:r>
            <a:r>
              <a:rPr kumimoji="1" lang="zh-CN" altLang="en-US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自动选择开关</a:t>
            </a:r>
            <a:endParaRPr kumimoji="1" lang="en-US" altLang="zh-CN" sz="240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endParaRPr lang="zh-CN" altLang="en-US" sz="2400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488" y="1259913"/>
            <a:ext cx="3086100" cy="44005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一般故障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4470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11</a:t>
            </a:fld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048727" y="1379190"/>
            <a:ext cx="32043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zh-CN" altLang="en-US" sz="2000" b="1" dirty="0" smtClean="0"/>
              <a:t>并机模块报警查看及复位：</a:t>
            </a:r>
            <a:endParaRPr lang="en-US" altLang="zh-CN" sz="20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47395" y="1579245"/>
            <a:ext cx="3096260" cy="233172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文本框 4"/>
          <p:cNvSpPr txBox="1"/>
          <p:nvPr/>
        </p:nvSpPr>
        <p:spPr>
          <a:xfrm>
            <a:off x="7032104" y="2078898"/>
            <a:ext cx="4474210" cy="346216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SzPct val="80000"/>
              <a:buFont typeface="+mj-lt"/>
              <a:buAutoNum type="arabicPeriod"/>
              <a:defRPr/>
            </a:pPr>
            <a:r>
              <a:rPr kumimoji="1" lang="zh-CN" altLang="en-US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查看并机模块是否报警。两个显示灯均显示绿色。</a:t>
            </a:r>
            <a:r>
              <a:rPr kumimoji="1" lang="zh-CN" altLang="en-US" kern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上</a:t>
            </a:r>
            <a:r>
              <a:rPr kumimoji="1" lang="zh-CN" altLang="en-US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面的是通信指示灯</a:t>
            </a:r>
            <a:r>
              <a:rPr kumimoji="1" lang="zh-CN" altLang="en-US" kern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正</a:t>
            </a:r>
            <a:r>
              <a:rPr kumimoji="1" lang="zh-CN" altLang="en-US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常为绿色</a:t>
            </a:r>
            <a:r>
              <a:rPr kumimoji="1" lang="zh-CN" altLang="en-US" kern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下</a:t>
            </a:r>
            <a:r>
              <a:rPr kumimoji="1" lang="zh-CN" altLang="en-US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面的是模块运行指示灯，正常为绿色，有报警时显示红色。</a:t>
            </a:r>
            <a:endParaRPr kumimoji="1" lang="en-US" altLang="zh-CN" kern="0" noProof="0" dirty="0" smtClean="0">
              <a:ln>
                <a:noFill/>
              </a:ln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  <a:sym typeface="+mn-ea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SzPct val="80000"/>
              <a:buFont typeface="+mj-lt"/>
              <a:buAutoNum type="arabicPeriod"/>
              <a:defRPr/>
            </a:pPr>
            <a:endParaRPr kumimoji="1" lang="en-US" altLang="zh-CN" kern="0" noProof="0" dirty="0" smtClean="0">
              <a:ln>
                <a:noFill/>
              </a:ln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  <a:sym typeface="+mn-ea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SzPct val="80000"/>
              <a:buFont typeface="+mj-lt"/>
              <a:buAutoNum type="arabicPeriod"/>
              <a:defRPr/>
            </a:pPr>
            <a:r>
              <a:rPr kumimoji="1" lang="zh-CN" altLang="en-US" kern="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断开并机模块电源，再次送电即可恢复并机模块报警，如还有报警，重复以上操作。</a:t>
            </a:r>
            <a:endParaRPr lang="zh-CN" altLang="en-US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711624" y="4001144"/>
            <a:ext cx="3096260" cy="213804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" name="图片 8" descr="601879d4a3cba9d7b5b5d385c6fc3d7"/>
          <p:cNvPicPr>
            <a:picLocks noChangeAspect="1"/>
          </p:cNvPicPr>
          <p:nvPr/>
        </p:nvPicPr>
        <p:blipFill rotWithShape="1">
          <a:blip r:embed="rId4"/>
          <a:srcRect l="24737" t="45563" r="49739" b="34673"/>
          <a:stretch/>
        </p:blipFill>
        <p:spPr>
          <a:xfrm rot="16200000">
            <a:off x="4608553" y="1830823"/>
            <a:ext cx="1887225" cy="2224696"/>
          </a:xfrm>
          <a:prstGeom prst="rect">
            <a:avLst/>
          </a:prstGeom>
        </p:spPr>
      </p:pic>
      <p:sp>
        <p:nvSpPr>
          <p:cNvPr id="10" name="椭圆 9"/>
          <p:cNvSpPr/>
          <p:nvPr/>
        </p:nvSpPr>
        <p:spPr>
          <a:xfrm>
            <a:off x="1904728" y="3012867"/>
            <a:ext cx="648072" cy="4320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箭头连接符 11"/>
          <p:cNvCxnSpPr/>
          <p:nvPr/>
        </p:nvCxnSpPr>
        <p:spPr>
          <a:xfrm flipH="1">
            <a:off x="2691770" y="2959939"/>
            <a:ext cx="1728194" cy="28572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一般故障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1402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12</a:t>
            </a:fld>
            <a:endParaRPr lang="zh-CN" altLang="en-US" dirty="0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033" y="1595119"/>
            <a:ext cx="5636725" cy="36683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2"/>
          <p:cNvSpPr txBox="1"/>
          <p:nvPr/>
        </p:nvSpPr>
        <p:spPr>
          <a:xfrm>
            <a:off x="6163310" y="1595120"/>
            <a:ext cx="2557780" cy="3538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1-</a:t>
            </a:r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显示屏</a:t>
            </a:r>
            <a:endParaRPr lang="en-US" altLang="zh-CN" sz="28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r>
              <a:rPr lang="en-US" altLang="zh-CN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2-</a:t>
            </a:r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发电机参数</a:t>
            </a:r>
            <a:endParaRPr lang="en-US" altLang="zh-CN" sz="28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r>
              <a:rPr lang="en-US" altLang="zh-CN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3-</a:t>
            </a:r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发动机参数</a:t>
            </a:r>
            <a:endParaRPr lang="en-US" altLang="zh-CN" sz="28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r>
              <a:rPr lang="en-US" altLang="zh-CN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4-</a:t>
            </a:r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主菜单键</a:t>
            </a:r>
            <a:endParaRPr lang="en-US" altLang="zh-CN" sz="28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r>
              <a:rPr lang="en-US" altLang="zh-CN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5-</a:t>
            </a:r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报警确认键</a:t>
            </a:r>
            <a:endParaRPr lang="en-US" altLang="zh-CN" sz="28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r>
              <a:rPr lang="en-US" altLang="zh-CN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6-</a:t>
            </a:r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故障确认键</a:t>
            </a:r>
            <a:endParaRPr lang="en-US" altLang="zh-CN" sz="28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r>
              <a:rPr lang="en-US" altLang="zh-CN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7-</a:t>
            </a:r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事件记录键</a:t>
            </a:r>
            <a:r>
              <a:rPr lang="en-US" altLang="zh-CN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8-</a:t>
            </a:r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运行键</a:t>
            </a:r>
          </a:p>
        </p:txBody>
      </p:sp>
      <p:sp>
        <p:nvSpPr>
          <p:cNvPr id="5" name="文本框 3"/>
          <p:cNvSpPr txBox="1"/>
          <p:nvPr/>
        </p:nvSpPr>
        <p:spPr>
          <a:xfrm>
            <a:off x="8996045" y="1595120"/>
            <a:ext cx="2439670" cy="42271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zh-CN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9-</a:t>
            </a:r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自动键</a:t>
            </a:r>
            <a:endParaRPr lang="en-US" altLang="zh-CN" sz="28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r>
              <a:rPr lang="en-US" altLang="zh-CN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10-</a:t>
            </a:r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停止键</a:t>
            </a:r>
            <a:endParaRPr lang="en-US" altLang="zh-CN" sz="28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r>
              <a:rPr lang="en-US" altLang="zh-CN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11-</a:t>
            </a:r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退回键</a:t>
            </a:r>
            <a:endParaRPr lang="en-US" altLang="zh-CN" sz="28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r>
              <a:rPr lang="en-US" altLang="zh-CN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12-</a:t>
            </a:r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上选择键</a:t>
            </a:r>
            <a:endParaRPr lang="en-US" altLang="zh-CN" sz="28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r>
              <a:rPr lang="en-US" altLang="zh-CN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13-</a:t>
            </a:r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右选择键</a:t>
            </a:r>
            <a:endParaRPr lang="en-US" altLang="zh-CN" sz="28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pPr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lang="en-US" altLang="zh-CN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14-</a:t>
            </a:r>
            <a:r>
              <a:rPr lang="zh-CN" altLang="en-US" sz="28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确认键</a:t>
            </a:r>
          </a:p>
          <a:p>
            <a:pPr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en-US" altLang="zh-CN" sz="2800" kern="0" noProof="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15-</a:t>
            </a:r>
            <a:r>
              <a:rPr kumimoji="1" lang="zh-CN" altLang="en-US" sz="2800" kern="0" noProof="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下选择键</a:t>
            </a:r>
            <a:endParaRPr kumimoji="1" lang="en-US" altLang="zh-CN" sz="2800" i="0" u="none" strike="noStrike" kern="0" cap="none" spc="0" normalizeH="0" baseline="0" noProof="0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pPr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en-US" altLang="zh-CN" sz="2800" kern="0" noProof="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16-</a:t>
            </a:r>
            <a:r>
              <a:rPr kumimoji="1" lang="zh-CN" altLang="en-US" sz="2800" kern="0" noProof="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左选择键</a:t>
            </a:r>
            <a:endParaRPr lang="zh-CN" altLang="en-US" sz="28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28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6" name="文本框 4"/>
          <p:cNvSpPr txBox="1"/>
          <p:nvPr/>
        </p:nvSpPr>
        <p:spPr>
          <a:xfrm>
            <a:off x="1605280" y="1062990"/>
            <a:ext cx="325691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1"/>
            <a:r>
              <a:rPr lang="en-US" sz="24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EMCP4.2</a:t>
            </a:r>
            <a:r>
              <a:rPr lang="zh-CN" altLang="en-US" sz="24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控制屏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一般故障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7031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13</a:t>
            </a:fld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83432" y="1035780"/>
            <a:ext cx="6408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altLang="zh-CN" sz="2000" b="1" dirty="0">
                <a:sym typeface="+mn-ea"/>
              </a:rPr>
              <a:t>EMCP4.2</a:t>
            </a:r>
            <a:r>
              <a:rPr lang="zh-CN" altLang="en-US" sz="2000" b="1" dirty="0" smtClean="0">
                <a:sym typeface="+mn-ea"/>
              </a:rPr>
              <a:t>控制屏</a:t>
            </a:r>
            <a:r>
              <a:rPr lang="zh-CN" altLang="en-US" sz="2000" b="1" dirty="0" smtClean="0"/>
              <a:t>报警信息查看及复位：</a:t>
            </a:r>
            <a:endParaRPr lang="en-US" altLang="zh-CN" sz="2000" b="1" dirty="0"/>
          </a:p>
        </p:txBody>
      </p:sp>
      <p:graphicFrame>
        <p:nvGraphicFramePr>
          <p:cNvPr id="7" name="图示 6"/>
          <p:cNvGraphicFramePr/>
          <p:nvPr>
            <p:extLst>
              <p:ext uri="{D42A27DB-BD31-4B8C-83A1-F6EECF244321}">
                <p14:modId xmlns:p14="http://schemas.microsoft.com/office/powerpoint/2010/main" val="2414263577"/>
              </p:ext>
            </p:extLst>
          </p:nvPr>
        </p:nvGraphicFramePr>
        <p:xfrm>
          <a:off x="6240016" y="2115186"/>
          <a:ext cx="4536504" cy="33981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矩形 7"/>
          <p:cNvSpPr/>
          <p:nvPr/>
        </p:nvSpPr>
        <p:spPr>
          <a:xfrm>
            <a:off x="1631504" y="1898376"/>
            <a:ext cx="3096344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点击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事件记录键查看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告警，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再点击确认键进入报警界面</a:t>
            </a:r>
            <a:endParaRPr lang="en-US" altLang="zh-CN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按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STOP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键将油机转为停止位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按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RESET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故障复位键，再按确认键报警复位。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按</a:t>
            </a:r>
            <a:r>
              <a:rPr lang="en-US" altLang="zh-CN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AUTO</a:t>
            </a:r>
            <a:r>
              <a:rPr lang="zh-CN" altLang="en-US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键将油机转为自动为</a:t>
            </a:r>
            <a:r>
              <a:rPr lang="zh-CN" altLang="en-US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。</a:t>
            </a:r>
            <a:endParaRPr lang="en-US" altLang="zh-CN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一般故障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0970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14</a:t>
            </a:fld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15480" y="1916832"/>
            <a:ext cx="640871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b="1" dirty="0" smtClean="0"/>
              <a:t>故障处理举例</a:t>
            </a:r>
            <a:r>
              <a:rPr lang="en-US" altLang="zh-CN" sz="2000" b="1" dirty="0" smtClean="0"/>
              <a:t>-</a:t>
            </a:r>
            <a:r>
              <a:rPr lang="zh-CN" altLang="en-US" sz="2000" b="1" dirty="0" smtClean="0"/>
              <a:t>水箱冷却液位低：</a:t>
            </a:r>
            <a:endParaRPr lang="en-US" altLang="zh-CN" sz="2000" b="1" dirty="0"/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巡检发现单台油机水箱冷却液位低，且有泄露点，如不及时处理故障级别将上升至重要故障，导致该机组不能正常启动。</a:t>
            </a:r>
            <a:endParaRPr lang="en-US" altLang="zh-CN" sz="1600" dirty="0" smtClean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通报上级领导现场设备情况。</a:t>
            </a:r>
            <a:endParaRPr lang="en-US" altLang="zh-CN" sz="1600" dirty="0" smtClean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如管道连接松动可及时进行连接处理，若其他部件损坏现场人员无法处理，拨打厂家报修电话报修，并说明故障紧急情况。</a:t>
            </a:r>
            <a:endParaRPr lang="zh-CN" altLang="en-US" sz="1600" dirty="0">
              <a:latin typeface="+mn-e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0550" y="1916832"/>
            <a:ext cx="2969895" cy="357441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一般故障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228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15</a:t>
            </a:fld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15480" y="1916832"/>
            <a:ext cx="914501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b="1" dirty="0" smtClean="0"/>
              <a:t>事件输出：</a:t>
            </a:r>
            <a:endParaRPr lang="en-US" altLang="zh-CN" sz="2000" b="1" dirty="0"/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由发生事件当班班长组织填写基础设施事件工作单，填写完毕发送给专业工程师及客户服务部，抄送给设施运维部领导。</a:t>
            </a:r>
            <a:endParaRPr lang="en-US" altLang="zh-CN" sz="1600" dirty="0" smtClean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事件记录单基础信息应标准填写。事件描述应简单明确。事件处理过程事件节点应描述清楚。事件原因分析应到位，最好有依据。事件处理结果描述到位。事件单是否输入问题管理，输入问题管理应填写问题记录单。</a:t>
            </a:r>
            <a:endParaRPr lang="en-US" altLang="zh-CN" sz="1600" dirty="0" smtClean="0">
              <a:latin typeface="+mn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一般故障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0607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16</a:t>
            </a:fld>
            <a:endParaRPr lang="zh-CN" altLang="en-US" dirty="0"/>
          </a:p>
        </p:txBody>
      </p:sp>
      <p:cxnSp>
        <p:nvCxnSpPr>
          <p:cNvPr id="3" name="直接连接符 2"/>
          <p:cNvCxnSpPr/>
          <p:nvPr/>
        </p:nvCxnSpPr>
        <p:spPr>
          <a:xfrm>
            <a:off x="5159490" y="153706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5154940" y="1769480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5154940" y="1286880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5159490" y="153706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5154940" y="1769480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5154940" y="157491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5159490" y="1358888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/>
        </p:nvGrpSpPr>
        <p:grpSpPr>
          <a:xfrm>
            <a:off x="2424754" y="1387871"/>
            <a:ext cx="7775701" cy="810099"/>
            <a:chOff x="3504874" y="1353111"/>
            <a:chExt cx="5182251" cy="1057946"/>
          </a:xfrm>
        </p:grpSpPr>
        <p:sp>
          <p:nvSpPr>
            <p:cNvPr id="11" name="矩形 10"/>
            <p:cNvSpPr/>
            <p:nvPr/>
          </p:nvSpPr>
          <p:spPr>
            <a:xfrm>
              <a:off x="5108996" y="1353111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29"/>
            <p:cNvSpPr/>
            <p:nvPr/>
          </p:nvSpPr>
          <p:spPr>
            <a:xfrm>
              <a:off x="3504874" y="1353111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758792" y="1516717"/>
              <a:ext cx="564237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4" name="TextBox 42"/>
            <p:cNvSpPr txBox="1"/>
            <p:nvPr/>
          </p:nvSpPr>
          <p:spPr>
            <a:xfrm>
              <a:off x="5269496" y="1716282"/>
              <a:ext cx="3416854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培训目的及培训要求</a:t>
              </a: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2424754" y="2273851"/>
            <a:ext cx="7775702" cy="810099"/>
            <a:chOff x="3504874" y="2510154"/>
            <a:chExt cx="5182252" cy="1057946"/>
          </a:xfrm>
        </p:grpSpPr>
        <p:sp>
          <p:nvSpPr>
            <p:cNvPr id="16" name="矩形 15"/>
            <p:cNvSpPr/>
            <p:nvPr/>
          </p:nvSpPr>
          <p:spPr>
            <a:xfrm>
              <a:off x="5108996" y="2510154"/>
              <a:ext cx="3578130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29"/>
            <p:cNvSpPr/>
            <p:nvPr/>
          </p:nvSpPr>
          <p:spPr>
            <a:xfrm>
              <a:off x="3504874" y="2510154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8" name="TextBox 80"/>
            <p:cNvSpPr txBox="1"/>
            <p:nvPr/>
          </p:nvSpPr>
          <p:spPr>
            <a:xfrm>
              <a:off x="3744450" y="2670391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9" name="TextBox 81"/>
            <p:cNvSpPr txBox="1"/>
            <p:nvPr/>
          </p:nvSpPr>
          <p:spPr>
            <a:xfrm>
              <a:off x="5269498" y="2873327"/>
              <a:ext cx="3417628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</a:rPr>
                <a:t>故障分级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424754" y="3159831"/>
            <a:ext cx="7775701" cy="810099"/>
            <a:chOff x="3504874" y="3667198"/>
            <a:chExt cx="5182251" cy="1057946"/>
          </a:xfrm>
        </p:grpSpPr>
        <p:sp>
          <p:nvSpPr>
            <p:cNvPr id="21" name="矩形 20"/>
            <p:cNvSpPr/>
            <p:nvPr/>
          </p:nvSpPr>
          <p:spPr>
            <a:xfrm>
              <a:off x="5108996" y="3667198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9"/>
            <p:cNvSpPr/>
            <p:nvPr/>
          </p:nvSpPr>
          <p:spPr>
            <a:xfrm>
              <a:off x="3504874" y="3667198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3" name="TextBox 89"/>
            <p:cNvSpPr txBox="1"/>
            <p:nvPr/>
          </p:nvSpPr>
          <p:spPr>
            <a:xfrm>
              <a:off x="3736212" y="3822566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4" name="TextBox 90"/>
            <p:cNvSpPr txBox="1"/>
            <p:nvPr/>
          </p:nvSpPr>
          <p:spPr>
            <a:xfrm>
              <a:off x="5269499" y="4030369"/>
              <a:ext cx="3416852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</a:rPr>
                <a:t>一般故障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2423592" y="4042047"/>
            <a:ext cx="7775701" cy="810099"/>
            <a:chOff x="3503712" y="4819326"/>
            <a:chExt cx="5182251" cy="1057946"/>
          </a:xfrm>
        </p:grpSpPr>
        <p:sp>
          <p:nvSpPr>
            <p:cNvPr id="26" name="矩形 25"/>
            <p:cNvSpPr/>
            <p:nvPr/>
          </p:nvSpPr>
          <p:spPr>
            <a:xfrm>
              <a:off x="5107834" y="4819326"/>
              <a:ext cx="3578129" cy="1057946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9"/>
            <p:cNvSpPr/>
            <p:nvPr/>
          </p:nvSpPr>
          <p:spPr>
            <a:xfrm>
              <a:off x="3503712" y="4819326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8" name="TextBox 89"/>
            <p:cNvSpPr txBox="1"/>
            <p:nvPr/>
          </p:nvSpPr>
          <p:spPr>
            <a:xfrm>
              <a:off x="3744450" y="4974694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9" name="TextBox 90"/>
            <p:cNvSpPr txBox="1"/>
            <p:nvPr/>
          </p:nvSpPr>
          <p:spPr>
            <a:xfrm>
              <a:off x="5268337" y="5182497"/>
              <a:ext cx="3417626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  <a:sym typeface="+mn-ea"/>
                </a:rPr>
                <a:t>重要故障</a:t>
              </a:r>
              <a:endParaRPr lang="zh-CN" altLang="en-US" sz="1600" b="1" dirty="0">
                <a:solidFill>
                  <a:schemeClr val="bg1"/>
                </a:solidFill>
                <a:sym typeface="+mn-ea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2424754" y="4923157"/>
            <a:ext cx="7775701" cy="810099"/>
            <a:chOff x="3504874" y="3667198"/>
            <a:chExt cx="5182251" cy="1057946"/>
          </a:xfrm>
        </p:grpSpPr>
        <p:sp>
          <p:nvSpPr>
            <p:cNvPr id="31" name="矩形 30"/>
            <p:cNvSpPr/>
            <p:nvPr/>
          </p:nvSpPr>
          <p:spPr>
            <a:xfrm>
              <a:off x="5108996" y="3667198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29"/>
            <p:cNvSpPr/>
            <p:nvPr/>
          </p:nvSpPr>
          <p:spPr>
            <a:xfrm>
              <a:off x="3504874" y="3667198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33" name="TextBox 89"/>
            <p:cNvSpPr txBox="1"/>
            <p:nvPr/>
          </p:nvSpPr>
          <p:spPr>
            <a:xfrm>
              <a:off x="3736212" y="3822566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05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4" name="TextBox 90"/>
            <p:cNvSpPr txBox="1"/>
            <p:nvPr/>
          </p:nvSpPr>
          <p:spPr>
            <a:xfrm>
              <a:off x="5269499" y="4030369"/>
              <a:ext cx="3416852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</a:rPr>
                <a:t>紧急故障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17</a:t>
            </a:fld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31504" y="2132856"/>
            <a:ext cx="864096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b="1" dirty="0"/>
              <a:t>定义：</a:t>
            </a:r>
            <a:endParaRPr lang="en-US" altLang="zh-CN" sz="2000" b="1" dirty="0"/>
          </a:p>
          <a:p>
            <a:pPr>
              <a:lnSpc>
                <a:spcPct val="200000"/>
              </a:lnSpc>
            </a:pPr>
            <a:r>
              <a:rPr lang="zh-CN" altLang="en-US" sz="1600" dirty="0" smtClean="0">
                <a:latin typeface="+mn-ea"/>
              </a:rPr>
              <a:t>        重要故障指单台机组启动失败及带载运</a:t>
            </a:r>
            <a:r>
              <a:rPr lang="zh-CN" altLang="en-US" sz="1600" dirty="0">
                <a:latin typeface="+mn-ea"/>
              </a:rPr>
              <a:t>行</a:t>
            </a:r>
            <a:r>
              <a:rPr lang="zh-CN" altLang="en-US" sz="1600" dirty="0" smtClean="0">
                <a:latin typeface="+mn-ea"/>
              </a:rPr>
              <a:t>中单台机组停机</a:t>
            </a:r>
            <a:r>
              <a:rPr lang="zh-CN" altLang="en-US" sz="1600" dirty="0">
                <a:latin typeface="+mn-ea"/>
              </a:rPr>
              <a:t>的故障，</a:t>
            </a:r>
            <a:r>
              <a:rPr lang="zh-CN" altLang="en-US" sz="1600" dirty="0" smtClean="0">
                <a:latin typeface="+mn-ea"/>
              </a:rPr>
              <a:t>如单台油机电池电压低、单台油机急停报警、单台机组不在自动位报警等。</a:t>
            </a:r>
            <a:endParaRPr lang="zh-CN" altLang="en-US" sz="1600" dirty="0">
              <a:latin typeface="+mn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重要故障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933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18</a:t>
            </a:fld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05535" y="1176501"/>
            <a:ext cx="5112568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b="1" dirty="0" smtClean="0"/>
              <a:t>处理流程：</a:t>
            </a:r>
            <a:endParaRPr lang="en-US" altLang="zh-CN" sz="2000" b="1" dirty="0"/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判断故障是否会引发更高等级故障，提前进行预防。如单机宕机，其他机组是否满足带载条件，若不满足，进行相应减载。</a:t>
            </a:r>
            <a:endParaRPr lang="en-US" altLang="zh-CN" sz="1600" dirty="0" smtClean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通报上级领导现场设备情况。</a:t>
            </a:r>
            <a:endParaRPr lang="en-US" altLang="zh-CN" sz="1600" dirty="0" smtClean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根据指示进行相应故障处理。故障油机及时报修，并说明紧急情况</a:t>
            </a:r>
            <a:r>
              <a:rPr lang="zh-CN" altLang="en-US" sz="1600" dirty="0" smtClean="0">
                <a:latin typeface="+mn-ea"/>
              </a:rPr>
              <a:t>。</a:t>
            </a:r>
            <a:endParaRPr lang="en-US" altLang="zh-CN" sz="1600" dirty="0" smtClean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事件</a:t>
            </a:r>
            <a:r>
              <a:rPr lang="zh-CN" altLang="en-US" sz="1600" dirty="0">
                <a:latin typeface="+mn-ea"/>
              </a:rPr>
              <a:t>输出。</a:t>
            </a:r>
            <a:endParaRPr lang="en-US" altLang="zh-CN" sz="1600" dirty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>
                <a:latin typeface="+mn-ea"/>
              </a:rPr>
              <a:t>事件关闭。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>
                <a:latin typeface="+mn-ea"/>
              </a:rPr>
              <a:t>总结</a:t>
            </a:r>
            <a:r>
              <a:rPr lang="zh-CN" altLang="en-US" sz="1600" dirty="0" smtClean="0">
                <a:latin typeface="+mn-ea"/>
              </a:rPr>
              <a:t>分析</a:t>
            </a:r>
            <a:endParaRPr lang="zh-CN" altLang="en-US" sz="1600" dirty="0">
              <a:latin typeface="+mn-ea"/>
            </a:endParaRPr>
          </a:p>
        </p:txBody>
      </p:sp>
      <p:pic>
        <p:nvPicPr>
          <p:cNvPr id="4" name="图片 3" descr="23c49a596a967d3dbeb35dfb3f4688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8088" y="1988840"/>
            <a:ext cx="4421401" cy="35151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重要故障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9914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1</a:t>
            </a:fld>
            <a:endParaRPr lang="zh-CN" altLang="en-US" dirty="0"/>
          </a:p>
        </p:txBody>
      </p:sp>
      <p:cxnSp>
        <p:nvCxnSpPr>
          <p:cNvPr id="34" name="直接连接符 33"/>
          <p:cNvCxnSpPr/>
          <p:nvPr/>
        </p:nvCxnSpPr>
        <p:spPr>
          <a:xfrm>
            <a:off x="5159490" y="153706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5154940" y="1769480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5154940" y="1286880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5159490" y="153706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5154940" y="1769480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5154940" y="157491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5159490" y="1358888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2424754" y="1387871"/>
            <a:ext cx="7775701" cy="810099"/>
            <a:chOff x="3504874" y="1353111"/>
            <a:chExt cx="5182251" cy="1057946"/>
          </a:xfrm>
        </p:grpSpPr>
        <p:sp>
          <p:nvSpPr>
            <p:cNvPr id="13" name="矩形 12"/>
            <p:cNvSpPr/>
            <p:nvPr/>
          </p:nvSpPr>
          <p:spPr>
            <a:xfrm>
              <a:off x="5108996" y="1353111"/>
              <a:ext cx="3578129" cy="1057946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29"/>
            <p:cNvSpPr/>
            <p:nvPr/>
          </p:nvSpPr>
          <p:spPr>
            <a:xfrm>
              <a:off x="3504874" y="1353111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758792" y="1516717"/>
              <a:ext cx="564237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6" name="TextBox 42"/>
            <p:cNvSpPr txBox="1"/>
            <p:nvPr/>
          </p:nvSpPr>
          <p:spPr>
            <a:xfrm>
              <a:off x="5269496" y="1716282"/>
              <a:ext cx="3416854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培训目的及培训要求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424754" y="2273851"/>
            <a:ext cx="7775702" cy="810099"/>
            <a:chOff x="3504874" y="2510154"/>
            <a:chExt cx="5182252" cy="1057946"/>
          </a:xfrm>
        </p:grpSpPr>
        <p:sp>
          <p:nvSpPr>
            <p:cNvPr id="18" name="矩形 17"/>
            <p:cNvSpPr/>
            <p:nvPr/>
          </p:nvSpPr>
          <p:spPr>
            <a:xfrm>
              <a:off x="5108996" y="2510154"/>
              <a:ext cx="3578130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29"/>
            <p:cNvSpPr/>
            <p:nvPr/>
          </p:nvSpPr>
          <p:spPr>
            <a:xfrm>
              <a:off x="3504874" y="2510154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0" name="TextBox 80"/>
            <p:cNvSpPr txBox="1"/>
            <p:nvPr/>
          </p:nvSpPr>
          <p:spPr>
            <a:xfrm>
              <a:off x="3744450" y="2670391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1" name="TextBox 81"/>
            <p:cNvSpPr txBox="1"/>
            <p:nvPr/>
          </p:nvSpPr>
          <p:spPr>
            <a:xfrm>
              <a:off x="5269498" y="2873327"/>
              <a:ext cx="3417628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</a:rPr>
                <a:t>故障分级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2424754" y="3159831"/>
            <a:ext cx="7775701" cy="810099"/>
            <a:chOff x="3504874" y="3667198"/>
            <a:chExt cx="5182251" cy="1057946"/>
          </a:xfrm>
        </p:grpSpPr>
        <p:sp>
          <p:nvSpPr>
            <p:cNvPr id="23" name="矩形 22"/>
            <p:cNvSpPr/>
            <p:nvPr/>
          </p:nvSpPr>
          <p:spPr>
            <a:xfrm>
              <a:off x="5108996" y="3667198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9"/>
            <p:cNvSpPr/>
            <p:nvPr/>
          </p:nvSpPr>
          <p:spPr>
            <a:xfrm>
              <a:off x="3504874" y="3667198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5" name="TextBox 89"/>
            <p:cNvSpPr txBox="1"/>
            <p:nvPr/>
          </p:nvSpPr>
          <p:spPr>
            <a:xfrm>
              <a:off x="3736212" y="3822566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6" name="TextBox 90"/>
            <p:cNvSpPr txBox="1"/>
            <p:nvPr/>
          </p:nvSpPr>
          <p:spPr>
            <a:xfrm>
              <a:off x="5269499" y="4030369"/>
              <a:ext cx="3416852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</a:rPr>
                <a:t>一般故障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2423592" y="4042047"/>
            <a:ext cx="7775701" cy="810099"/>
            <a:chOff x="3503712" y="4819326"/>
            <a:chExt cx="5182251" cy="1057946"/>
          </a:xfrm>
        </p:grpSpPr>
        <p:sp>
          <p:nvSpPr>
            <p:cNvPr id="28" name="矩形 27"/>
            <p:cNvSpPr/>
            <p:nvPr/>
          </p:nvSpPr>
          <p:spPr>
            <a:xfrm>
              <a:off x="5107834" y="4819326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9"/>
            <p:cNvSpPr/>
            <p:nvPr/>
          </p:nvSpPr>
          <p:spPr>
            <a:xfrm>
              <a:off x="3503712" y="4819326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30" name="TextBox 89"/>
            <p:cNvSpPr txBox="1"/>
            <p:nvPr/>
          </p:nvSpPr>
          <p:spPr>
            <a:xfrm>
              <a:off x="3744450" y="4974694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3" name="TextBox 90"/>
            <p:cNvSpPr txBox="1"/>
            <p:nvPr/>
          </p:nvSpPr>
          <p:spPr>
            <a:xfrm>
              <a:off x="5268337" y="5182497"/>
              <a:ext cx="3417626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  <a:sym typeface="+mn-ea"/>
                </a:rPr>
                <a:t>重要故障</a:t>
              </a:r>
              <a:endParaRPr lang="zh-CN" altLang="en-US" sz="1600" b="1" dirty="0">
                <a:solidFill>
                  <a:schemeClr val="bg1"/>
                </a:solidFill>
                <a:sym typeface="+mn-ea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2424754" y="4923157"/>
            <a:ext cx="7775701" cy="810099"/>
            <a:chOff x="3504874" y="3667198"/>
            <a:chExt cx="5182251" cy="1057946"/>
          </a:xfrm>
        </p:grpSpPr>
        <p:sp>
          <p:nvSpPr>
            <p:cNvPr id="36" name="矩形 35"/>
            <p:cNvSpPr/>
            <p:nvPr/>
          </p:nvSpPr>
          <p:spPr>
            <a:xfrm>
              <a:off x="5108996" y="3667198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29"/>
            <p:cNvSpPr/>
            <p:nvPr/>
          </p:nvSpPr>
          <p:spPr>
            <a:xfrm>
              <a:off x="3504874" y="3667198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38" name="TextBox 89"/>
            <p:cNvSpPr txBox="1"/>
            <p:nvPr/>
          </p:nvSpPr>
          <p:spPr>
            <a:xfrm>
              <a:off x="3736212" y="3822566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05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9" name="TextBox 90"/>
            <p:cNvSpPr txBox="1"/>
            <p:nvPr/>
          </p:nvSpPr>
          <p:spPr>
            <a:xfrm>
              <a:off x="5269499" y="4030369"/>
              <a:ext cx="3416852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</a:rPr>
                <a:t>紧急故障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19</a:t>
            </a:fld>
            <a:endParaRPr lang="zh-CN" altLang="en-US" dirty="0"/>
          </a:p>
        </p:txBody>
      </p:sp>
      <p:sp>
        <p:nvSpPr>
          <p:cNvPr id="3" name="文本框 3"/>
          <p:cNvSpPr txBox="1"/>
          <p:nvPr/>
        </p:nvSpPr>
        <p:spPr>
          <a:xfrm>
            <a:off x="5807968" y="2254885"/>
            <a:ext cx="5856605" cy="22326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en-US" altLang="zh-CN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1</a:t>
            </a:r>
            <a:r>
              <a:rPr kumimoji="1" lang="zh-CN" altLang="en-US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、机组电源分配箱；应为向上闭合状态。</a:t>
            </a:r>
            <a:endParaRPr kumimoji="1" lang="en-US" altLang="zh-CN" sz="240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en-US" altLang="zh-CN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       ECM-</a:t>
            </a:r>
            <a:r>
              <a:rPr kumimoji="1" lang="zh-CN" altLang="en-US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发动机控制模块电源开关；</a:t>
            </a:r>
            <a:endParaRPr kumimoji="1" lang="en-US" altLang="zh-CN" sz="240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en-US" altLang="zh-CN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       AUX-</a:t>
            </a:r>
            <a:r>
              <a:rPr kumimoji="1" lang="zh-CN" altLang="en-US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控</a:t>
            </a:r>
            <a:r>
              <a:rPr kumimoji="1" lang="zh-CN" altLang="en-US" sz="2400" kern="0" noProof="0" dirty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制</a:t>
            </a:r>
            <a:r>
              <a:rPr kumimoji="1" lang="zh-CN" altLang="en-US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屏电源控制开关</a:t>
            </a:r>
            <a:endParaRPr kumimoji="1" lang="en-US" altLang="zh-CN" sz="240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en-US" altLang="zh-CN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       SM-</a:t>
            </a:r>
            <a:r>
              <a:rPr kumimoji="1" lang="zh-CN" altLang="en-US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启动马达控制开关</a:t>
            </a:r>
            <a:endParaRPr kumimoji="1" lang="en-US" altLang="zh-CN" sz="240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en-US" altLang="zh-CN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       ALT-</a:t>
            </a:r>
            <a:r>
              <a:rPr kumimoji="1" lang="zh-CN" altLang="en-US" sz="2400" kern="0" noProof="0" dirty="0" smtClean="0">
                <a:ln>
                  <a:noFill/>
                </a:ln>
                <a:effectLst/>
                <a:uLnTx/>
                <a:uFillTx/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交流小发电机充电开关</a:t>
            </a:r>
            <a:endParaRPr lang="zh-CN" altLang="en-US" sz="2400" dirty="0">
              <a:latin typeface="楷体" panose="02010609060101010101" pitchFamily="49" charset="-122"/>
              <a:ea typeface="楷体" panose="02010609060101010101" pitchFamily="49" charset="-122"/>
              <a:cs typeface="楷体" panose="02010609060101010101" pitchFamily="49" charset="-122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69844" y="1556792"/>
            <a:ext cx="4099709" cy="2471042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" name="图片 4" descr="LX%GJ8@UM@DZGL5U{DF8%E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424" y="4272060"/>
            <a:ext cx="4158129" cy="146188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重要故障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9632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20</a:t>
            </a:fld>
            <a:endParaRPr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415480" y="1412776"/>
            <a:ext cx="9217024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b="1" dirty="0" smtClean="0"/>
              <a:t>负载计算：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单台机组备用功率</a:t>
            </a:r>
            <a:r>
              <a:rPr lang="en-US" altLang="zh-CN" sz="1600" dirty="0" smtClean="0">
                <a:latin typeface="+mn-ea"/>
              </a:rPr>
              <a:t>2000KW</a:t>
            </a:r>
            <a:r>
              <a:rPr lang="zh-CN" altLang="en-US" sz="1600" dirty="0" smtClean="0">
                <a:latin typeface="+mn-ea"/>
              </a:rPr>
              <a:t>，持续功率</a:t>
            </a:r>
            <a:r>
              <a:rPr lang="en-US" altLang="zh-CN" sz="1600" dirty="0" smtClean="0">
                <a:latin typeface="+mn-ea"/>
              </a:rPr>
              <a:t>1600KW</a:t>
            </a:r>
            <a:r>
              <a:rPr lang="zh-CN" altLang="en-US" sz="1600" dirty="0" smtClean="0">
                <a:latin typeface="+mn-ea"/>
              </a:rPr>
              <a:t>。</a:t>
            </a:r>
            <a:r>
              <a:rPr lang="en-US" altLang="zh-CN" sz="1600" dirty="0" smtClean="0">
                <a:latin typeface="+mn-ea"/>
              </a:rPr>
              <a:t>M1</a:t>
            </a:r>
            <a:r>
              <a:rPr lang="zh-CN" altLang="en-US" sz="1600" dirty="0" smtClean="0">
                <a:latin typeface="+mn-ea"/>
              </a:rPr>
              <a:t>模组配置</a:t>
            </a:r>
            <a:r>
              <a:rPr lang="en-US" altLang="zh-CN" sz="1600" dirty="0" smtClean="0">
                <a:latin typeface="+mn-ea"/>
              </a:rPr>
              <a:t>6</a:t>
            </a:r>
            <a:r>
              <a:rPr lang="zh-CN" altLang="en-US" sz="1600" dirty="0" smtClean="0">
                <a:latin typeface="+mn-ea"/>
              </a:rPr>
              <a:t>台机组，</a:t>
            </a:r>
            <a:r>
              <a:rPr lang="en-US" altLang="zh-CN" sz="1600" dirty="0">
                <a:latin typeface="+mn-ea"/>
              </a:rPr>
              <a:t> </a:t>
            </a:r>
            <a:r>
              <a:rPr lang="en-US" altLang="zh-CN" sz="1600" dirty="0" smtClean="0">
                <a:latin typeface="+mn-ea"/>
              </a:rPr>
              <a:t>M2</a:t>
            </a:r>
            <a:r>
              <a:rPr lang="zh-CN" altLang="en-US" sz="1600" dirty="0" smtClean="0">
                <a:latin typeface="+mn-ea"/>
              </a:rPr>
              <a:t>模</a:t>
            </a:r>
            <a:r>
              <a:rPr lang="zh-CN" altLang="en-US" sz="1600" dirty="0">
                <a:latin typeface="+mn-ea"/>
              </a:rPr>
              <a:t>组</a:t>
            </a:r>
            <a:r>
              <a:rPr lang="zh-CN" altLang="en-US" sz="1600" dirty="0" smtClean="0">
                <a:latin typeface="+mn-ea"/>
              </a:rPr>
              <a:t>配置</a:t>
            </a:r>
            <a:r>
              <a:rPr lang="en-US" altLang="zh-CN" sz="1600" dirty="0" smtClean="0">
                <a:latin typeface="+mn-ea"/>
              </a:rPr>
              <a:t>5</a:t>
            </a:r>
            <a:r>
              <a:rPr lang="zh-CN" altLang="en-US" sz="1600" dirty="0" smtClean="0">
                <a:latin typeface="+mn-ea"/>
              </a:rPr>
              <a:t>台</a:t>
            </a:r>
            <a:r>
              <a:rPr lang="zh-CN" altLang="en-US" sz="1600" dirty="0">
                <a:latin typeface="+mn-ea"/>
              </a:rPr>
              <a:t>机组， </a:t>
            </a:r>
            <a:r>
              <a:rPr lang="en-US" altLang="zh-CN" sz="1600" dirty="0" smtClean="0">
                <a:latin typeface="+mn-ea"/>
              </a:rPr>
              <a:t>M4</a:t>
            </a:r>
            <a:r>
              <a:rPr lang="zh-CN" altLang="en-US" sz="1600" dirty="0" smtClean="0">
                <a:latin typeface="+mn-ea"/>
              </a:rPr>
              <a:t>模</a:t>
            </a:r>
            <a:r>
              <a:rPr lang="zh-CN" altLang="en-US" sz="1600" dirty="0">
                <a:latin typeface="+mn-ea"/>
              </a:rPr>
              <a:t>组</a:t>
            </a:r>
            <a:r>
              <a:rPr lang="zh-CN" altLang="en-US" sz="1600" dirty="0" smtClean="0">
                <a:latin typeface="+mn-ea"/>
              </a:rPr>
              <a:t>配置</a:t>
            </a:r>
            <a:r>
              <a:rPr lang="en-US" altLang="zh-CN" sz="1600" dirty="0" smtClean="0">
                <a:latin typeface="+mn-ea"/>
              </a:rPr>
              <a:t>5</a:t>
            </a:r>
            <a:r>
              <a:rPr lang="zh-CN" altLang="en-US" sz="1600" dirty="0" smtClean="0">
                <a:latin typeface="+mn-ea"/>
              </a:rPr>
              <a:t>台</a:t>
            </a:r>
            <a:r>
              <a:rPr lang="zh-CN" altLang="en-US" sz="1600" dirty="0">
                <a:latin typeface="+mn-ea"/>
              </a:rPr>
              <a:t>机组， </a:t>
            </a:r>
            <a:r>
              <a:rPr lang="zh-CN" altLang="en-US" sz="1600" dirty="0" smtClean="0">
                <a:latin typeface="+mn-ea"/>
              </a:rPr>
              <a:t>。</a:t>
            </a:r>
            <a:endParaRPr lang="en-US" altLang="zh-CN" sz="1600" dirty="0" smtClean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US" altLang="zh-CN" sz="1600" dirty="0" smtClean="0">
                <a:latin typeface="+mn-ea"/>
              </a:rPr>
              <a:t>M1</a:t>
            </a:r>
            <a:r>
              <a:rPr lang="zh-CN" altLang="en-US" sz="1600" dirty="0" smtClean="0">
                <a:latin typeface="+mn-ea"/>
              </a:rPr>
              <a:t>模组负荷</a:t>
            </a:r>
            <a:r>
              <a:rPr lang="en-US" altLang="zh-CN" sz="1600" dirty="0" smtClean="0">
                <a:latin typeface="+mn-ea"/>
              </a:rPr>
              <a:t>7900KW</a:t>
            </a:r>
            <a:r>
              <a:rPr lang="zh-CN" altLang="en-US" sz="1600" dirty="0" smtClean="0">
                <a:latin typeface="+mn-ea"/>
              </a:rPr>
              <a:t>（开</a:t>
            </a:r>
            <a:r>
              <a:rPr lang="en-US" altLang="zh-CN" sz="1600" dirty="0" smtClean="0">
                <a:latin typeface="+mn-ea"/>
              </a:rPr>
              <a:t>2</a:t>
            </a:r>
            <a:r>
              <a:rPr lang="zh-CN" altLang="en-US" sz="1600" dirty="0" smtClean="0">
                <a:latin typeface="+mn-ea"/>
              </a:rPr>
              <a:t>台冷机），</a:t>
            </a:r>
            <a:r>
              <a:rPr lang="en-US" altLang="zh-CN" sz="1600" dirty="0" smtClean="0">
                <a:latin typeface="+mn-ea"/>
              </a:rPr>
              <a:t>UPS</a:t>
            </a:r>
            <a:r>
              <a:rPr lang="zh-CN" altLang="en-US" sz="1600" dirty="0" smtClean="0">
                <a:latin typeface="+mn-ea"/>
              </a:rPr>
              <a:t>蓄电池存电负荷</a:t>
            </a:r>
            <a:r>
              <a:rPr lang="en-US" altLang="zh-CN" sz="1600" dirty="0" smtClean="0">
                <a:latin typeface="+mn-ea"/>
              </a:rPr>
              <a:t>1000KW</a:t>
            </a:r>
            <a:r>
              <a:rPr lang="zh-CN" altLang="en-US" sz="1600" dirty="0" smtClean="0">
                <a:latin typeface="+mn-ea"/>
              </a:rPr>
              <a:t>。</a:t>
            </a:r>
            <a:r>
              <a:rPr lang="en-US" altLang="zh-CN" sz="1600" dirty="0" smtClean="0">
                <a:latin typeface="+mn-ea"/>
              </a:rPr>
              <a:t>M2</a:t>
            </a:r>
            <a:r>
              <a:rPr lang="zh-CN" altLang="en-US" sz="1600" dirty="0">
                <a:latin typeface="+mn-ea"/>
              </a:rPr>
              <a:t>模组负荷</a:t>
            </a:r>
            <a:r>
              <a:rPr lang="en-US" altLang="zh-CN" sz="1600" dirty="0" smtClean="0">
                <a:latin typeface="+mn-ea"/>
              </a:rPr>
              <a:t>7600KW</a:t>
            </a:r>
            <a:r>
              <a:rPr lang="zh-CN" altLang="en-US" sz="1600" dirty="0">
                <a:latin typeface="+mn-ea"/>
              </a:rPr>
              <a:t>（</a:t>
            </a:r>
            <a:r>
              <a:rPr lang="zh-CN" altLang="en-US" sz="1600" dirty="0" smtClean="0">
                <a:latin typeface="+mn-ea"/>
              </a:rPr>
              <a:t>开</a:t>
            </a:r>
            <a:r>
              <a:rPr lang="en-US" altLang="zh-CN" sz="1600" dirty="0" smtClean="0">
                <a:latin typeface="+mn-ea"/>
              </a:rPr>
              <a:t>1</a:t>
            </a:r>
            <a:r>
              <a:rPr lang="zh-CN" altLang="en-US" sz="1600" dirty="0" smtClean="0">
                <a:latin typeface="+mn-ea"/>
              </a:rPr>
              <a:t>台</a:t>
            </a:r>
            <a:r>
              <a:rPr lang="zh-CN" altLang="en-US" sz="1600" dirty="0">
                <a:latin typeface="+mn-ea"/>
              </a:rPr>
              <a:t>冷机），</a:t>
            </a:r>
            <a:r>
              <a:rPr lang="en-US" altLang="zh-CN" sz="1600" dirty="0">
                <a:latin typeface="+mn-ea"/>
              </a:rPr>
              <a:t>UPS</a:t>
            </a:r>
            <a:r>
              <a:rPr lang="zh-CN" altLang="en-US" sz="1600" dirty="0">
                <a:latin typeface="+mn-ea"/>
              </a:rPr>
              <a:t>蓄电池存</a:t>
            </a:r>
            <a:r>
              <a:rPr lang="zh-CN" altLang="en-US" sz="1600" dirty="0" smtClean="0">
                <a:latin typeface="+mn-ea"/>
              </a:rPr>
              <a:t>电负荷</a:t>
            </a:r>
            <a:r>
              <a:rPr lang="en-US" altLang="zh-CN" sz="1600" dirty="0" smtClean="0">
                <a:latin typeface="+mn-ea"/>
              </a:rPr>
              <a:t>950KW</a:t>
            </a:r>
            <a:r>
              <a:rPr lang="zh-CN" altLang="en-US" sz="1600" dirty="0" smtClean="0">
                <a:latin typeface="+mn-ea"/>
              </a:rPr>
              <a:t>。</a:t>
            </a:r>
            <a:r>
              <a:rPr lang="en-US" altLang="zh-CN" sz="1600" dirty="0">
                <a:latin typeface="+mn-ea"/>
              </a:rPr>
              <a:t>M2</a:t>
            </a:r>
            <a:r>
              <a:rPr lang="zh-CN" altLang="en-US" sz="1600" dirty="0">
                <a:latin typeface="+mn-ea"/>
              </a:rPr>
              <a:t>模组</a:t>
            </a:r>
            <a:r>
              <a:rPr lang="zh-CN" altLang="en-US" sz="1600" dirty="0" smtClean="0">
                <a:latin typeface="+mn-ea"/>
              </a:rPr>
              <a:t>负荷</a:t>
            </a:r>
            <a:r>
              <a:rPr lang="en-US" altLang="zh-CN" sz="1600" dirty="0" smtClean="0">
                <a:latin typeface="+mn-ea"/>
              </a:rPr>
              <a:t>6300KW</a:t>
            </a:r>
            <a:r>
              <a:rPr lang="zh-CN" altLang="en-US" sz="1600" dirty="0">
                <a:latin typeface="+mn-ea"/>
              </a:rPr>
              <a:t>（开</a:t>
            </a:r>
            <a:r>
              <a:rPr lang="en-US" altLang="zh-CN" sz="1600" dirty="0">
                <a:latin typeface="+mn-ea"/>
              </a:rPr>
              <a:t>1</a:t>
            </a:r>
            <a:r>
              <a:rPr lang="zh-CN" altLang="en-US" sz="1600" dirty="0">
                <a:latin typeface="+mn-ea"/>
              </a:rPr>
              <a:t>台冷机），</a:t>
            </a:r>
            <a:r>
              <a:rPr lang="en-US" altLang="zh-CN" sz="1600" dirty="0">
                <a:latin typeface="+mn-ea"/>
              </a:rPr>
              <a:t>UPS</a:t>
            </a:r>
            <a:r>
              <a:rPr lang="zh-CN" altLang="en-US" sz="1600" dirty="0">
                <a:latin typeface="+mn-ea"/>
              </a:rPr>
              <a:t>蓄电池存</a:t>
            </a:r>
            <a:r>
              <a:rPr lang="zh-CN" altLang="en-US" sz="1600" dirty="0" smtClean="0">
                <a:latin typeface="+mn-ea"/>
              </a:rPr>
              <a:t>电负荷</a:t>
            </a:r>
            <a:r>
              <a:rPr lang="en-US" altLang="zh-CN" sz="1600" dirty="0" smtClean="0">
                <a:latin typeface="+mn-ea"/>
              </a:rPr>
              <a:t>860KW</a:t>
            </a:r>
            <a:r>
              <a:rPr lang="zh-CN" altLang="en-US" sz="1600" dirty="0" smtClean="0">
                <a:latin typeface="+mn-ea"/>
              </a:rPr>
              <a:t>。</a:t>
            </a:r>
            <a:endParaRPr lang="en-US" altLang="zh-CN" sz="1600" dirty="0" smtClean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油机单机功率</a:t>
            </a:r>
            <a:r>
              <a:rPr lang="en-US" altLang="zh-CN" sz="1600" dirty="0" smtClean="0">
                <a:latin typeface="+mn-ea"/>
              </a:rPr>
              <a:t>*</a:t>
            </a:r>
            <a:r>
              <a:rPr lang="zh-CN" altLang="en-US" sz="1600" dirty="0">
                <a:latin typeface="+mn-ea"/>
              </a:rPr>
              <a:t>并</a:t>
            </a:r>
            <a:r>
              <a:rPr lang="zh-CN" altLang="en-US" sz="1600" dirty="0" smtClean="0">
                <a:latin typeface="+mn-ea"/>
              </a:rPr>
              <a:t>机台数＞实际负荷</a:t>
            </a:r>
            <a:r>
              <a:rPr lang="en-US" altLang="zh-CN" sz="1600" dirty="0" smtClean="0">
                <a:latin typeface="+mn-ea"/>
              </a:rPr>
              <a:t>+</a:t>
            </a:r>
            <a:r>
              <a:rPr lang="en-US" altLang="zh-CN" sz="1600" dirty="0">
                <a:latin typeface="+mn-ea"/>
              </a:rPr>
              <a:t> UPS</a:t>
            </a:r>
            <a:r>
              <a:rPr lang="zh-CN" altLang="en-US" sz="1600" dirty="0">
                <a:latin typeface="+mn-ea"/>
              </a:rPr>
              <a:t>蓄电池</a:t>
            </a:r>
            <a:r>
              <a:rPr lang="zh-CN" altLang="en-US" sz="1600" dirty="0" smtClean="0">
                <a:latin typeface="+mn-ea"/>
              </a:rPr>
              <a:t>存电负荷</a:t>
            </a:r>
            <a:endParaRPr lang="en-US" altLang="zh-CN" sz="1600" dirty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endParaRPr lang="en-US" altLang="zh-CN" sz="1600" dirty="0" smtClean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endParaRPr lang="zh-CN" altLang="en-US" sz="1600" dirty="0"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重要故障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599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21</a:t>
            </a:fld>
            <a:endParaRPr lang="zh-CN" altLang="en-US" dirty="0"/>
          </a:p>
        </p:txBody>
      </p:sp>
      <p:cxnSp>
        <p:nvCxnSpPr>
          <p:cNvPr id="3" name="直接连接符 2"/>
          <p:cNvCxnSpPr/>
          <p:nvPr/>
        </p:nvCxnSpPr>
        <p:spPr>
          <a:xfrm>
            <a:off x="5159490" y="153706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5154940" y="1769480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5154940" y="1286880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5159490" y="153706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5154940" y="1769480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5154940" y="157491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5159490" y="1358888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/>
        </p:nvGrpSpPr>
        <p:grpSpPr>
          <a:xfrm>
            <a:off x="2424754" y="1387871"/>
            <a:ext cx="7775701" cy="810099"/>
            <a:chOff x="3504874" y="1353111"/>
            <a:chExt cx="5182251" cy="1057946"/>
          </a:xfrm>
        </p:grpSpPr>
        <p:sp>
          <p:nvSpPr>
            <p:cNvPr id="11" name="矩形 10"/>
            <p:cNvSpPr/>
            <p:nvPr/>
          </p:nvSpPr>
          <p:spPr>
            <a:xfrm>
              <a:off x="5108996" y="1353111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29"/>
            <p:cNvSpPr/>
            <p:nvPr/>
          </p:nvSpPr>
          <p:spPr>
            <a:xfrm>
              <a:off x="3504874" y="1353111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758792" y="1516717"/>
              <a:ext cx="564237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4" name="TextBox 42"/>
            <p:cNvSpPr txBox="1"/>
            <p:nvPr/>
          </p:nvSpPr>
          <p:spPr>
            <a:xfrm>
              <a:off x="5269496" y="1716282"/>
              <a:ext cx="3416854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培训目的及培训要求</a:t>
              </a: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2424754" y="2273851"/>
            <a:ext cx="7775702" cy="810099"/>
            <a:chOff x="3504874" y="2510154"/>
            <a:chExt cx="5182252" cy="1057946"/>
          </a:xfrm>
        </p:grpSpPr>
        <p:sp>
          <p:nvSpPr>
            <p:cNvPr id="16" name="矩形 15"/>
            <p:cNvSpPr/>
            <p:nvPr/>
          </p:nvSpPr>
          <p:spPr>
            <a:xfrm>
              <a:off x="5108996" y="2510154"/>
              <a:ext cx="3578130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29"/>
            <p:cNvSpPr/>
            <p:nvPr/>
          </p:nvSpPr>
          <p:spPr>
            <a:xfrm>
              <a:off x="3504874" y="2510154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8" name="TextBox 80"/>
            <p:cNvSpPr txBox="1"/>
            <p:nvPr/>
          </p:nvSpPr>
          <p:spPr>
            <a:xfrm>
              <a:off x="3744450" y="2670391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9" name="TextBox 81"/>
            <p:cNvSpPr txBox="1"/>
            <p:nvPr/>
          </p:nvSpPr>
          <p:spPr>
            <a:xfrm>
              <a:off x="5269498" y="2873327"/>
              <a:ext cx="3417628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</a:rPr>
                <a:t>故障分级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424754" y="3157926"/>
            <a:ext cx="7775701" cy="810099"/>
            <a:chOff x="3504874" y="3667198"/>
            <a:chExt cx="5182251" cy="1057946"/>
          </a:xfrm>
        </p:grpSpPr>
        <p:sp>
          <p:nvSpPr>
            <p:cNvPr id="21" name="矩形 20"/>
            <p:cNvSpPr/>
            <p:nvPr/>
          </p:nvSpPr>
          <p:spPr>
            <a:xfrm>
              <a:off x="5108996" y="3667198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9"/>
            <p:cNvSpPr/>
            <p:nvPr/>
          </p:nvSpPr>
          <p:spPr>
            <a:xfrm>
              <a:off x="3504874" y="3667198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3" name="TextBox 89"/>
            <p:cNvSpPr txBox="1"/>
            <p:nvPr/>
          </p:nvSpPr>
          <p:spPr>
            <a:xfrm>
              <a:off x="3736212" y="3822566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4" name="TextBox 90"/>
            <p:cNvSpPr txBox="1"/>
            <p:nvPr/>
          </p:nvSpPr>
          <p:spPr>
            <a:xfrm>
              <a:off x="5269499" y="4030369"/>
              <a:ext cx="3416852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</a:rPr>
                <a:t>一般故障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2423592" y="4042047"/>
            <a:ext cx="7775701" cy="810099"/>
            <a:chOff x="3503712" y="4819326"/>
            <a:chExt cx="5182251" cy="1057946"/>
          </a:xfrm>
        </p:grpSpPr>
        <p:sp>
          <p:nvSpPr>
            <p:cNvPr id="26" name="矩形 25"/>
            <p:cNvSpPr/>
            <p:nvPr/>
          </p:nvSpPr>
          <p:spPr>
            <a:xfrm>
              <a:off x="5107834" y="4819326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9"/>
            <p:cNvSpPr/>
            <p:nvPr/>
          </p:nvSpPr>
          <p:spPr>
            <a:xfrm>
              <a:off x="3503712" y="4819326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8" name="TextBox 89"/>
            <p:cNvSpPr txBox="1"/>
            <p:nvPr/>
          </p:nvSpPr>
          <p:spPr>
            <a:xfrm>
              <a:off x="3744450" y="4974694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9" name="TextBox 90"/>
            <p:cNvSpPr txBox="1"/>
            <p:nvPr/>
          </p:nvSpPr>
          <p:spPr>
            <a:xfrm>
              <a:off x="5268337" y="5182497"/>
              <a:ext cx="3417626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  <a:sym typeface="+mn-ea"/>
                </a:rPr>
                <a:t>重要故障</a:t>
              </a:r>
              <a:endParaRPr lang="zh-CN" altLang="en-US" sz="1600" b="1" dirty="0">
                <a:solidFill>
                  <a:schemeClr val="bg1"/>
                </a:solidFill>
                <a:sym typeface="+mn-ea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2424754" y="4923157"/>
            <a:ext cx="7775701" cy="810099"/>
            <a:chOff x="3504874" y="3667198"/>
            <a:chExt cx="5182251" cy="1057946"/>
          </a:xfrm>
        </p:grpSpPr>
        <p:sp>
          <p:nvSpPr>
            <p:cNvPr id="31" name="矩形 30"/>
            <p:cNvSpPr/>
            <p:nvPr/>
          </p:nvSpPr>
          <p:spPr>
            <a:xfrm>
              <a:off x="5108996" y="3667198"/>
              <a:ext cx="3578129" cy="1057946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29"/>
            <p:cNvSpPr/>
            <p:nvPr/>
          </p:nvSpPr>
          <p:spPr>
            <a:xfrm>
              <a:off x="3504874" y="3667198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33" name="TextBox 89"/>
            <p:cNvSpPr txBox="1"/>
            <p:nvPr/>
          </p:nvSpPr>
          <p:spPr>
            <a:xfrm>
              <a:off x="3736212" y="3822566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05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4" name="TextBox 90"/>
            <p:cNvSpPr txBox="1"/>
            <p:nvPr/>
          </p:nvSpPr>
          <p:spPr>
            <a:xfrm>
              <a:off x="5269499" y="4030369"/>
              <a:ext cx="3416852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</a:rPr>
                <a:t>紧急故障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2955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22</a:t>
            </a:fld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31504" y="2132856"/>
            <a:ext cx="864096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b="1" dirty="0"/>
              <a:t>定义：</a:t>
            </a:r>
            <a:endParaRPr lang="en-US" altLang="zh-CN" sz="2000" b="1" dirty="0"/>
          </a:p>
          <a:p>
            <a:pPr>
              <a:lnSpc>
                <a:spcPct val="200000"/>
              </a:lnSpc>
            </a:pPr>
            <a:r>
              <a:rPr lang="zh-CN" altLang="en-US" sz="1600" dirty="0" smtClean="0">
                <a:latin typeface="+mn-ea"/>
              </a:rPr>
              <a:t>        紧急故障指一台机组以上启动失败不能满足带载条件、带载运</a:t>
            </a:r>
            <a:r>
              <a:rPr lang="zh-CN" altLang="en-US" sz="1600" dirty="0">
                <a:latin typeface="+mn-ea"/>
              </a:rPr>
              <a:t>行</a:t>
            </a:r>
            <a:r>
              <a:rPr lang="zh-CN" altLang="en-US" sz="1600" dirty="0" smtClean="0">
                <a:latin typeface="+mn-ea"/>
              </a:rPr>
              <a:t>中一台机组以上停机</a:t>
            </a:r>
            <a:r>
              <a:rPr lang="zh-CN" altLang="en-US" sz="1600" dirty="0">
                <a:latin typeface="+mn-ea"/>
              </a:rPr>
              <a:t>的</a:t>
            </a:r>
            <a:r>
              <a:rPr lang="zh-CN" altLang="en-US" sz="1600" dirty="0" smtClean="0">
                <a:latin typeface="+mn-ea"/>
              </a:rPr>
              <a:t>故障及供油不足等。如油机启动后无法带载楼内负荷，需进行</a:t>
            </a:r>
            <a:r>
              <a:rPr lang="en-US" altLang="zh-CN" sz="1600" dirty="0" smtClean="0">
                <a:latin typeface="+mn-ea"/>
              </a:rPr>
              <a:t>IT</a:t>
            </a:r>
            <a:r>
              <a:rPr lang="zh-CN" altLang="en-US" sz="1600" dirty="0" smtClean="0">
                <a:latin typeface="+mn-ea"/>
              </a:rPr>
              <a:t>负荷减载等。</a:t>
            </a:r>
            <a:endParaRPr lang="zh-CN" altLang="en-US" sz="1600" dirty="0">
              <a:latin typeface="+mn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紧急故障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49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23</a:t>
            </a:fld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05534" y="1556792"/>
            <a:ext cx="915496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b="1" dirty="0" smtClean="0"/>
              <a:t>油机故障处理流程：</a:t>
            </a:r>
            <a:endParaRPr lang="en-US" altLang="zh-CN" sz="2000" b="1" dirty="0"/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先用启用油机带载部分负载。检查并机失败油机故障原因</a:t>
            </a:r>
            <a:r>
              <a:rPr lang="zh-CN" altLang="en-US" sz="1600" dirty="0" smtClean="0">
                <a:latin typeface="+mn-ea"/>
              </a:rPr>
              <a:t>，优先减载不影响</a:t>
            </a:r>
            <a:r>
              <a:rPr lang="en-US" altLang="zh-CN" sz="1600" dirty="0" smtClean="0">
                <a:latin typeface="+mn-ea"/>
              </a:rPr>
              <a:t>IT</a:t>
            </a:r>
            <a:r>
              <a:rPr lang="zh-CN" altLang="en-US" sz="1600" dirty="0" smtClean="0">
                <a:latin typeface="+mn-ea"/>
              </a:rPr>
              <a:t>设备正常运行的负载，优先</a:t>
            </a:r>
            <a:r>
              <a:rPr lang="zh-CN" altLang="en-US" sz="1600" dirty="0" smtClean="0">
                <a:latin typeface="+mn-ea"/>
              </a:rPr>
              <a:t>排查最容易恢复故障的油机。</a:t>
            </a:r>
            <a:endParaRPr lang="en-US" altLang="zh-CN" sz="1600" dirty="0" smtClean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通报上级领导现场设备情况。</a:t>
            </a:r>
            <a:endParaRPr lang="en-US" altLang="zh-CN" sz="1600" dirty="0" smtClean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根据指示进行相应故障处理。故障油机及时报修，并说明紧急情况。要求厂家及时到场处理</a:t>
            </a:r>
            <a:r>
              <a:rPr lang="zh-CN" altLang="en-US" sz="1600" dirty="0" smtClean="0">
                <a:latin typeface="+mn-ea"/>
              </a:rPr>
              <a:t>。</a:t>
            </a:r>
            <a:endParaRPr lang="en-US" altLang="zh-CN" sz="1600" dirty="0" smtClean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事件</a:t>
            </a:r>
            <a:r>
              <a:rPr lang="zh-CN" altLang="en-US" sz="1600" dirty="0">
                <a:latin typeface="+mn-ea"/>
              </a:rPr>
              <a:t>输出。</a:t>
            </a:r>
            <a:endParaRPr lang="en-US" altLang="zh-CN" sz="1600" dirty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>
                <a:latin typeface="+mn-ea"/>
              </a:rPr>
              <a:t>事件关闭。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>
                <a:latin typeface="+mn-ea"/>
              </a:rPr>
              <a:t>总结</a:t>
            </a:r>
            <a:r>
              <a:rPr lang="zh-CN" altLang="en-US" sz="1600" dirty="0" smtClean="0">
                <a:latin typeface="+mn-ea"/>
              </a:rPr>
              <a:t>分析</a:t>
            </a:r>
            <a:endParaRPr lang="zh-CN" altLang="en-US" sz="1600" dirty="0">
              <a:latin typeface="+mn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紧急故障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8800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24</a:t>
            </a:fld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05535" y="1988840"/>
            <a:ext cx="511256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b="1" dirty="0" smtClean="0"/>
              <a:t>供油不足处理流程：</a:t>
            </a:r>
            <a:endParaRPr lang="en-US" altLang="zh-CN" sz="2000" b="1" dirty="0"/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提前通知领导采购柴油。</a:t>
            </a:r>
            <a:endParaRPr lang="en-US" altLang="zh-CN" sz="1600" dirty="0" smtClean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若由于供油系统故障，及时进行供油系统修复。无法修复及时上报厂家。同时手动进行加油。</a:t>
            </a:r>
            <a:endParaRPr lang="en-US" altLang="zh-CN" sz="1600" dirty="0" smtClean="0">
              <a:latin typeface="+mn-ea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1600" dirty="0" smtClean="0">
                <a:latin typeface="+mn-ea"/>
              </a:rPr>
              <a:t>若供油不足，可将其他停机机组日用油箱柴油放回油罐，再加至运行柴油发电机日用油箱使用。</a:t>
            </a:r>
            <a:endParaRPr lang="en-US" altLang="zh-CN" sz="1600" dirty="0" smtClean="0">
              <a:latin typeface="+mn-ea"/>
            </a:endParaRPr>
          </a:p>
        </p:txBody>
      </p:sp>
      <p:pic>
        <p:nvPicPr>
          <p:cNvPr id="4" name="图片 3" descr="823e1f05e711700ca81cdf3bb713a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9078" y="2296095"/>
            <a:ext cx="4298417" cy="28628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紧急故障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5562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25</a:t>
            </a:fld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2135680" y="2708920"/>
            <a:ext cx="787527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柴油发电机（威斯特</a:t>
            </a: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(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北京</a:t>
            </a: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)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机械设备有限公司）        </a:t>
            </a:r>
          </a:p>
          <a:p>
            <a:pPr>
              <a:lnSpc>
                <a:spcPct val="150000"/>
              </a:lnSpc>
            </a:pP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   </a:t>
            </a: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24</a:t>
            </a:r>
            <a:r>
              <a:rPr lang="zh-CN" altLang="en-US" sz="28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小时技术支持电话    </a:t>
            </a:r>
            <a:r>
              <a:rPr lang="en-US" altLang="zh-CN" sz="2800" b="1" dirty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</a:rPr>
              <a:t>400-650-1100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紧急故障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067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5000">
              <a:srgbClr val="E6E6E6"/>
            </a:gs>
            <a:gs pos="25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1102995" y="1660738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/>
              <a:t>培训目标：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1703512" y="2137421"/>
            <a:ext cx="94094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zh-CN" altLang="en-US" sz="1600" dirty="0" smtClean="0">
                <a:latin typeface="+mn-ea"/>
              </a:rPr>
              <a:t>       本</a:t>
            </a:r>
            <a:r>
              <a:rPr lang="zh-CN" altLang="en-US" sz="1600" dirty="0">
                <a:latin typeface="+mn-ea"/>
              </a:rPr>
              <a:t>课程针对润泽科技数据</a:t>
            </a:r>
            <a:r>
              <a:rPr lang="zh-CN" altLang="en-US" sz="1600" dirty="0" smtClean="0">
                <a:latin typeface="+mn-ea"/>
              </a:rPr>
              <a:t>中心</a:t>
            </a:r>
            <a:r>
              <a:rPr lang="en-US" altLang="zh-CN" sz="1600" dirty="0" smtClean="0">
                <a:latin typeface="+mn-ea"/>
              </a:rPr>
              <a:t>I</a:t>
            </a:r>
            <a:r>
              <a:rPr lang="zh-CN" altLang="en-US" sz="1600" dirty="0" smtClean="0">
                <a:latin typeface="+mn-ea"/>
              </a:rPr>
              <a:t>DC</a:t>
            </a:r>
            <a:r>
              <a:rPr lang="zh-CN" altLang="en-US" sz="1600" dirty="0">
                <a:latin typeface="+mn-ea"/>
              </a:rPr>
              <a:t>部门运维团队人员进行，旨在加强润泽科技数据</a:t>
            </a:r>
            <a:r>
              <a:rPr lang="zh-CN" altLang="en-US" sz="1600" dirty="0" smtClean="0">
                <a:latin typeface="+mn-ea"/>
              </a:rPr>
              <a:t>中心</a:t>
            </a:r>
            <a:r>
              <a:rPr lang="en-US" altLang="zh-CN" sz="1600" dirty="0" smtClean="0">
                <a:latin typeface="+mn-ea"/>
              </a:rPr>
              <a:t>I</a:t>
            </a:r>
            <a:r>
              <a:rPr lang="zh-CN" altLang="en-US" sz="1600" dirty="0" smtClean="0">
                <a:latin typeface="+mn-ea"/>
              </a:rPr>
              <a:t>DC</a:t>
            </a:r>
            <a:r>
              <a:rPr lang="zh-CN" altLang="en-US" sz="1600" dirty="0">
                <a:latin typeface="+mn-ea"/>
              </a:rPr>
              <a:t>运维人员在</a:t>
            </a:r>
            <a:r>
              <a:rPr lang="zh-CN" altLang="en-US" sz="1600" dirty="0" smtClean="0">
                <a:latin typeface="+mn-ea"/>
              </a:rPr>
              <a:t>发生油机故障时</a:t>
            </a:r>
            <a:r>
              <a:rPr lang="zh-CN" altLang="en-US" sz="1600" dirty="0">
                <a:latin typeface="+mn-ea"/>
              </a:rPr>
              <a:t>的应急组织实施，增强运维</a:t>
            </a:r>
            <a:r>
              <a:rPr lang="zh-CN" altLang="en-US" sz="1600" dirty="0" smtClean="0">
                <a:latin typeface="+mn-ea"/>
              </a:rPr>
              <a:t>人员的</a:t>
            </a:r>
            <a:r>
              <a:rPr lang="zh-CN" altLang="en-US" sz="1600" dirty="0">
                <a:latin typeface="+mn-ea"/>
              </a:rPr>
              <a:t>应急能力，确保数据中心安全稳定运行。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1102995" y="3604954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/>
              <a:t>培训要求：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1559496" y="4028871"/>
            <a:ext cx="9617710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zh-CN" altLang="en-US" sz="1600" dirty="0" smtClean="0">
                <a:latin typeface="+mn-ea"/>
              </a:rPr>
              <a:t>       参</a:t>
            </a:r>
            <a:r>
              <a:rPr lang="zh-CN" altLang="en-US" sz="1600" dirty="0">
                <a:latin typeface="+mn-ea"/>
              </a:rPr>
              <a:t>训人员需要明确当发生发电机故障时本人所处的岗位及岗位职责，上级、下级的通报。确保现场操作人员对应急实施步骤能够熟知熟会。参训人员需要掌握当A-5</a:t>
            </a:r>
            <a:r>
              <a:rPr lang="zh-CN" altLang="en-US" sz="1600" dirty="0" smtClean="0">
                <a:latin typeface="+mn-ea"/>
              </a:rPr>
              <a:t>数据发电机</a:t>
            </a:r>
            <a:r>
              <a:rPr lang="zh-CN" altLang="en-US" sz="1600" dirty="0">
                <a:latin typeface="+mn-ea"/>
              </a:rPr>
              <a:t>故障</a:t>
            </a:r>
            <a:r>
              <a:rPr lang="zh-CN" altLang="en-US" sz="1600" dirty="0" smtClean="0">
                <a:latin typeface="+mn-ea"/>
              </a:rPr>
              <a:t>时应急处理流程。</a:t>
            </a:r>
            <a:endParaRPr lang="zh-CN" altLang="en-US" sz="1600" dirty="0"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培训目标及培训要求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3</a:t>
            </a:fld>
            <a:endParaRPr lang="zh-CN" altLang="en-US" dirty="0"/>
          </a:p>
        </p:txBody>
      </p:sp>
      <p:cxnSp>
        <p:nvCxnSpPr>
          <p:cNvPr id="3" name="直接连接符 2"/>
          <p:cNvCxnSpPr/>
          <p:nvPr/>
        </p:nvCxnSpPr>
        <p:spPr>
          <a:xfrm>
            <a:off x="5159490" y="153706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5154940" y="1769480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5154940" y="1286880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5159490" y="153706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5154940" y="1769480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5154940" y="157491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5159490" y="1358888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/>
        </p:nvGrpSpPr>
        <p:grpSpPr>
          <a:xfrm>
            <a:off x="2424754" y="1387871"/>
            <a:ext cx="7775701" cy="810099"/>
            <a:chOff x="3504874" y="1353111"/>
            <a:chExt cx="5182251" cy="1057946"/>
          </a:xfrm>
        </p:grpSpPr>
        <p:sp>
          <p:nvSpPr>
            <p:cNvPr id="11" name="矩形 10"/>
            <p:cNvSpPr/>
            <p:nvPr/>
          </p:nvSpPr>
          <p:spPr>
            <a:xfrm>
              <a:off x="5108996" y="1353111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29"/>
            <p:cNvSpPr/>
            <p:nvPr/>
          </p:nvSpPr>
          <p:spPr>
            <a:xfrm>
              <a:off x="3504874" y="1353111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758792" y="1516717"/>
              <a:ext cx="564237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4" name="TextBox 42"/>
            <p:cNvSpPr txBox="1"/>
            <p:nvPr/>
          </p:nvSpPr>
          <p:spPr>
            <a:xfrm>
              <a:off x="5269496" y="1716282"/>
              <a:ext cx="3416854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培训目的及培训要求</a:t>
              </a: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2424754" y="2273851"/>
            <a:ext cx="7775702" cy="810099"/>
            <a:chOff x="3504874" y="2510154"/>
            <a:chExt cx="5182252" cy="1057946"/>
          </a:xfrm>
        </p:grpSpPr>
        <p:sp>
          <p:nvSpPr>
            <p:cNvPr id="16" name="矩形 15"/>
            <p:cNvSpPr/>
            <p:nvPr/>
          </p:nvSpPr>
          <p:spPr>
            <a:xfrm>
              <a:off x="5108996" y="2510154"/>
              <a:ext cx="3578130" cy="1057946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29"/>
            <p:cNvSpPr/>
            <p:nvPr/>
          </p:nvSpPr>
          <p:spPr>
            <a:xfrm>
              <a:off x="3504874" y="2510154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8" name="TextBox 80"/>
            <p:cNvSpPr txBox="1"/>
            <p:nvPr/>
          </p:nvSpPr>
          <p:spPr>
            <a:xfrm>
              <a:off x="3744450" y="2670391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9" name="TextBox 81"/>
            <p:cNvSpPr txBox="1"/>
            <p:nvPr/>
          </p:nvSpPr>
          <p:spPr>
            <a:xfrm>
              <a:off x="5269498" y="2873327"/>
              <a:ext cx="3417628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</a:rPr>
                <a:t>故障分级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424754" y="3159831"/>
            <a:ext cx="7775701" cy="810099"/>
            <a:chOff x="3504874" y="3667198"/>
            <a:chExt cx="5182251" cy="1057946"/>
          </a:xfrm>
        </p:grpSpPr>
        <p:sp>
          <p:nvSpPr>
            <p:cNvPr id="21" name="矩形 20"/>
            <p:cNvSpPr/>
            <p:nvPr/>
          </p:nvSpPr>
          <p:spPr>
            <a:xfrm>
              <a:off x="5108996" y="3667198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9"/>
            <p:cNvSpPr/>
            <p:nvPr/>
          </p:nvSpPr>
          <p:spPr>
            <a:xfrm>
              <a:off x="3504874" y="3667198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3" name="TextBox 89"/>
            <p:cNvSpPr txBox="1"/>
            <p:nvPr/>
          </p:nvSpPr>
          <p:spPr>
            <a:xfrm>
              <a:off x="3736212" y="3822566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4" name="TextBox 90"/>
            <p:cNvSpPr txBox="1"/>
            <p:nvPr/>
          </p:nvSpPr>
          <p:spPr>
            <a:xfrm>
              <a:off x="5269499" y="4030369"/>
              <a:ext cx="3416852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</a:rPr>
                <a:t>一般故障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2423592" y="4042047"/>
            <a:ext cx="7775701" cy="810099"/>
            <a:chOff x="3503712" y="4819326"/>
            <a:chExt cx="5182251" cy="1057946"/>
          </a:xfrm>
        </p:grpSpPr>
        <p:sp>
          <p:nvSpPr>
            <p:cNvPr id="26" name="矩形 25"/>
            <p:cNvSpPr/>
            <p:nvPr/>
          </p:nvSpPr>
          <p:spPr>
            <a:xfrm>
              <a:off x="5107834" y="4819326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9"/>
            <p:cNvSpPr/>
            <p:nvPr/>
          </p:nvSpPr>
          <p:spPr>
            <a:xfrm>
              <a:off x="3503712" y="4819326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8" name="TextBox 89"/>
            <p:cNvSpPr txBox="1"/>
            <p:nvPr/>
          </p:nvSpPr>
          <p:spPr>
            <a:xfrm>
              <a:off x="3744450" y="4974694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9" name="TextBox 90"/>
            <p:cNvSpPr txBox="1"/>
            <p:nvPr/>
          </p:nvSpPr>
          <p:spPr>
            <a:xfrm>
              <a:off x="5268337" y="5182497"/>
              <a:ext cx="3417626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  <a:sym typeface="+mn-ea"/>
                </a:rPr>
                <a:t>重要故障</a:t>
              </a:r>
              <a:endParaRPr lang="zh-CN" altLang="en-US" sz="1600" b="1" dirty="0">
                <a:solidFill>
                  <a:schemeClr val="bg1"/>
                </a:solidFill>
                <a:sym typeface="+mn-ea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2424754" y="4923157"/>
            <a:ext cx="7775701" cy="810099"/>
            <a:chOff x="3504874" y="3667198"/>
            <a:chExt cx="5182251" cy="1057946"/>
          </a:xfrm>
        </p:grpSpPr>
        <p:sp>
          <p:nvSpPr>
            <p:cNvPr id="31" name="矩形 30"/>
            <p:cNvSpPr/>
            <p:nvPr/>
          </p:nvSpPr>
          <p:spPr>
            <a:xfrm>
              <a:off x="5108996" y="3667198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29"/>
            <p:cNvSpPr/>
            <p:nvPr/>
          </p:nvSpPr>
          <p:spPr>
            <a:xfrm>
              <a:off x="3504874" y="3667198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33" name="TextBox 89"/>
            <p:cNvSpPr txBox="1"/>
            <p:nvPr/>
          </p:nvSpPr>
          <p:spPr>
            <a:xfrm>
              <a:off x="3736212" y="3822566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05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4" name="TextBox 90"/>
            <p:cNvSpPr txBox="1"/>
            <p:nvPr/>
          </p:nvSpPr>
          <p:spPr>
            <a:xfrm>
              <a:off x="5269499" y="4030369"/>
              <a:ext cx="3416852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</a:rPr>
                <a:t>紧急故障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4</a:t>
            </a:fld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故障分级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1302472671"/>
              </p:ext>
            </p:extLst>
          </p:nvPr>
        </p:nvGraphicFramePr>
        <p:xfrm>
          <a:off x="1631504" y="1844824"/>
          <a:ext cx="9217024" cy="35960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650795" y="2324532"/>
            <a:ext cx="15999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n w="1905"/>
                <a:solidFill>
                  <a:schemeClr val="tx2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一般</a:t>
            </a:r>
            <a:endParaRPr lang="zh-CN" altLang="en-US" sz="2800" b="1" dirty="0">
              <a:ln w="1905"/>
              <a:solidFill>
                <a:schemeClr val="tx2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07033" y="4503936"/>
            <a:ext cx="15999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紧急</a:t>
            </a:r>
            <a:endParaRPr lang="zh-CN" altLang="en-US" sz="28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938827" y="3404652"/>
            <a:ext cx="15999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n w="1905"/>
                <a:solidFill>
                  <a:schemeClr val="accent3">
                    <a:lumMod val="75000"/>
                  </a:schemeClr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重要</a:t>
            </a:r>
            <a:endParaRPr lang="zh-CN" altLang="en-US" sz="2800" b="1" dirty="0">
              <a:ln w="1905"/>
              <a:solidFill>
                <a:schemeClr val="accent3">
                  <a:lumMod val="75000"/>
                </a:schemeClr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6" grpId="0"/>
      <p:bldP spid="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5</a:t>
            </a:fld>
            <a:endParaRPr lang="zh-CN" altLang="en-US" dirty="0"/>
          </a:p>
        </p:txBody>
      </p:sp>
      <p:pic>
        <p:nvPicPr>
          <p:cNvPr id="3" name="图片 2" descr="d48a010e70c7f5b3e17ec2a6be31a6d"/>
          <p:cNvPicPr>
            <a:picLocks noChangeAspect="1"/>
          </p:cNvPicPr>
          <p:nvPr/>
        </p:nvPicPr>
        <p:blipFill>
          <a:blip r:embed="rId2"/>
          <a:srcRect l="2640" t="4827" r="3157" b="14525"/>
          <a:stretch>
            <a:fillRect/>
          </a:stretch>
        </p:blipFill>
        <p:spPr>
          <a:xfrm>
            <a:off x="456565" y="1011555"/>
            <a:ext cx="11264265" cy="517080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故障分级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914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6</a:t>
            </a:fld>
            <a:endParaRPr lang="zh-CN" altLang="en-US" dirty="0"/>
          </a:p>
        </p:txBody>
      </p:sp>
      <p:pic>
        <p:nvPicPr>
          <p:cNvPr id="3" name="图片 2" descr="340238254bfd0f35fb8de6ed9a20589"/>
          <p:cNvPicPr>
            <a:picLocks noChangeAspect="1"/>
          </p:cNvPicPr>
          <p:nvPr/>
        </p:nvPicPr>
        <p:blipFill>
          <a:blip r:embed="rId2"/>
          <a:srcRect l="11048" t="5242" r="10922" b="14769"/>
          <a:stretch>
            <a:fillRect/>
          </a:stretch>
        </p:blipFill>
        <p:spPr>
          <a:xfrm>
            <a:off x="336550" y="1029335"/>
            <a:ext cx="11551285" cy="514159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故障分级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9639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7</a:t>
            </a:fld>
            <a:endParaRPr lang="zh-CN" altLang="en-US" dirty="0"/>
          </a:p>
        </p:txBody>
      </p:sp>
      <p:cxnSp>
        <p:nvCxnSpPr>
          <p:cNvPr id="3" name="直接连接符 2"/>
          <p:cNvCxnSpPr/>
          <p:nvPr/>
        </p:nvCxnSpPr>
        <p:spPr>
          <a:xfrm>
            <a:off x="5159490" y="153706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5154940" y="1769480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5154940" y="1286880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5159490" y="153706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5154940" y="1769480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5154940" y="157491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5159490" y="1358888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/>
        </p:nvGrpSpPr>
        <p:grpSpPr>
          <a:xfrm>
            <a:off x="2424754" y="1387871"/>
            <a:ext cx="7775701" cy="810099"/>
            <a:chOff x="3504874" y="1353111"/>
            <a:chExt cx="5182251" cy="1057946"/>
          </a:xfrm>
        </p:grpSpPr>
        <p:sp>
          <p:nvSpPr>
            <p:cNvPr id="11" name="矩形 10"/>
            <p:cNvSpPr/>
            <p:nvPr/>
          </p:nvSpPr>
          <p:spPr>
            <a:xfrm>
              <a:off x="5108996" y="1353111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29"/>
            <p:cNvSpPr/>
            <p:nvPr/>
          </p:nvSpPr>
          <p:spPr>
            <a:xfrm>
              <a:off x="3504874" y="1353111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758792" y="1516717"/>
              <a:ext cx="564237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4" name="TextBox 42"/>
            <p:cNvSpPr txBox="1"/>
            <p:nvPr/>
          </p:nvSpPr>
          <p:spPr>
            <a:xfrm>
              <a:off x="5269496" y="1716282"/>
              <a:ext cx="3416854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培训目的及培训要求</a:t>
              </a: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2424754" y="2273851"/>
            <a:ext cx="7775702" cy="810099"/>
            <a:chOff x="3504874" y="2510154"/>
            <a:chExt cx="5182252" cy="1057946"/>
          </a:xfrm>
        </p:grpSpPr>
        <p:sp>
          <p:nvSpPr>
            <p:cNvPr id="16" name="矩形 15"/>
            <p:cNvSpPr/>
            <p:nvPr/>
          </p:nvSpPr>
          <p:spPr>
            <a:xfrm>
              <a:off x="5108996" y="2510154"/>
              <a:ext cx="3578130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29"/>
            <p:cNvSpPr/>
            <p:nvPr/>
          </p:nvSpPr>
          <p:spPr>
            <a:xfrm>
              <a:off x="3504874" y="2510154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8" name="TextBox 80"/>
            <p:cNvSpPr txBox="1"/>
            <p:nvPr/>
          </p:nvSpPr>
          <p:spPr>
            <a:xfrm>
              <a:off x="3744450" y="2670391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9" name="TextBox 81"/>
            <p:cNvSpPr txBox="1"/>
            <p:nvPr/>
          </p:nvSpPr>
          <p:spPr>
            <a:xfrm>
              <a:off x="5269498" y="2873327"/>
              <a:ext cx="3417628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</a:rPr>
                <a:t>故障分级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424754" y="3159831"/>
            <a:ext cx="7775701" cy="810099"/>
            <a:chOff x="3504874" y="3667198"/>
            <a:chExt cx="5182251" cy="1057946"/>
          </a:xfrm>
        </p:grpSpPr>
        <p:sp>
          <p:nvSpPr>
            <p:cNvPr id="21" name="矩形 20"/>
            <p:cNvSpPr/>
            <p:nvPr/>
          </p:nvSpPr>
          <p:spPr>
            <a:xfrm>
              <a:off x="5108996" y="3667198"/>
              <a:ext cx="3578129" cy="1057946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9"/>
            <p:cNvSpPr/>
            <p:nvPr/>
          </p:nvSpPr>
          <p:spPr>
            <a:xfrm>
              <a:off x="3504874" y="3667198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3" name="TextBox 89"/>
            <p:cNvSpPr txBox="1"/>
            <p:nvPr/>
          </p:nvSpPr>
          <p:spPr>
            <a:xfrm>
              <a:off x="3736212" y="3822566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4" name="TextBox 90"/>
            <p:cNvSpPr txBox="1"/>
            <p:nvPr/>
          </p:nvSpPr>
          <p:spPr>
            <a:xfrm>
              <a:off x="5269499" y="4030369"/>
              <a:ext cx="3416852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</a:rPr>
                <a:t>一般故障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2423592" y="4042047"/>
            <a:ext cx="7775701" cy="810099"/>
            <a:chOff x="3503712" y="4819326"/>
            <a:chExt cx="5182251" cy="1057946"/>
          </a:xfrm>
        </p:grpSpPr>
        <p:sp>
          <p:nvSpPr>
            <p:cNvPr id="26" name="矩形 25"/>
            <p:cNvSpPr/>
            <p:nvPr/>
          </p:nvSpPr>
          <p:spPr>
            <a:xfrm>
              <a:off x="5107834" y="4819326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9"/>
            <p:cNvSpPr/>
            <p:nvPr/>
          </p:nvSpPr>
          <p:spPr>
            <a:xfrm>
              <a:off x="3503712" y="4819326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8" name="TextBox 89"/>
            <p:cNvSpPr txBox="1"/>
            <p:nvPr/>
          </p:nvSpPr>
          <p:spPr>
            <a:xfrm>
              <a:off x="3744450" y="4974694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9" name="TextBox 90"/>
            <p:cNvSpPr txBox="1"/>
            <p:nvPr/>
          </p:nvSpPr>
          <p:spPr>
            <a:xfrm>
              <a:off x="5268337" y="5182497"/>
              <a:ext cx="3417626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  <a:sym typeface="+mn-ea"/>
                </a:rPr>
                <a:t>重要故障</a:t>
              </a:r>
              <a:endParaRPr lang="zh-CN" altLang="en-US" sz="1600" b="1" dirty="0">
                <a:solidFill>
                  <a:schemeClr val="bg1"/>
                </a:solidFill>
                <a:sym typeface="+mn-ea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2424754" y="4923157"/>
            <a:ext cx="7775701" cy="810099"/>
            <a:chOff x="3504874" y="3667198"/>
            <a:chExt cx="5182251" cy="1057946"/>
          </a:xfrm>
        </p:grpSpPr>
        <p:sp>
          <p:nvSpPr>
            <p:cNvPr id="31" name="矩形 30"/>
            <p:cNvSpPr/>
            <p:nvPr/>
          </p:nvSpPr>
          <p:spPr>
            <a:xfrm>
              <a:off x="5108996" y="3667198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29"/>
            <p:cNvSpPr/>
            <p:nvPr/>
          </p:nvSpPr>
          <p:spPr>
            <a:xfrm>
              <a:off x="3504874" y="3667198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33" name="TextBox 89"/>
            <p:cNvSpPr txBox="1"/>
            <p:nvPr/>
          </p:nvSpPr>
          <p:spPr>
            <a:xfrm>
              <a:off x="3736212" y="3822566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05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4" name="TextBox 90"/>
            <p:cNvSpPr txBox="1"/>
            <p:nvPr/>
          </p:nvSpPr>
          <p:spPr>
            <a:xfrm>
              <a:off x="5269499" y="4030369"/>
              <a:ext cx="3416852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</a:rPr>
                <a:t>紧急故障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8</a:t>
            </a:fld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31504" y="2132856"/>
            <a:ext cx="864096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b="1" dirty="0"/>
              <a:t>定义：</a:t>
            </a:r>
            <a:endParaRPr lang="en-US" altLang="zh-CN" sz="2000" b="1" dirty="0"/>
          </a:p>
          <a:p>
            <a:pPr>
              <a:lnSpc>
                <a:spcPct val="200000"/>
              </a:lnSpc>
            </a:pPr>
            <a:r>
              <a:rPr lang="zh-CN" altLang="en-US" sz="1600" dirty="0" smtClean="0">
                <a:latin typeface="+mn-ea"/>
              </a:rPr>
              <a:t>        一般故障</a:t>
            </a:r>
            <a:r>
              <a:rPr lang="zh-CN" altLang="en-US" sz="1600" dirty="0">
                <a:latin typeface="+mn-ea"/>
              </a:rPr>
              <a:t>指不影响机组启动及运行中机组</a:t>
            </a:r>
            <a:r>
              <a:rPr lang="zh-CN" altLang="en-US" sz="1600" dirty="0" smtClean="0">
                <a:latin typeface="+mn-ea"/>
              </a:rPr>
              <a:t>不会造成</a:t>
            </a:r>
            <a:r>
              <a:rPr lang="zh-CN" altLang="en-US" sz="1600" dirty="0">
                <a:latin typeface="+mn-ea"/>
              </a:rPr>
              <a:t>机组停机的故障，如数据采集错误、冷却水箱温度低</a:t>
            </a:r>
            <a:r>
              <a:rPr lang="zh-CN" altLang="en-US" sz="1600" dirty="0" smtClean="0">
                <a:latin typeface="+mn-ea"/>
              </a:rPr>
              <a:t>报警及巡检发现的冷却液位偏低等故障。</a:t>
            </a:r>
            <a:endParaRPr lang="zh-CN" altLang="en-US" sz="1600" dirty="0">
              <a:latin typeface="+mn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一般故障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5913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2014年年终总结">
      <a:majorFont>
        <a:latin typeface="Copperplate Gothic Bold"/>
        <a:ea typeface="微软雅黑"/>
        <a:cs typeface=""/>
      </a:majorFont>
      <a:minorFont>
        <a:latin typeface="Copperplate Gothic Bold"/>
        <a:ea typeface="微软雅黑"/>
        <a:cs typeface=""/>
      </a:minorFont>
    </a:fontScheme>
    <a:fmtScheme name="Book">
      <a:fillStyleLst>
        <a:solidFill>
          <a:schemeClr val="phClr">
            <a:tint val="100000"/>
            <a:shade val="100000"/>
            <a:hueMod val="100000"/>
            <a:satMod val="100000"/>
          </a:schemeClr>
        </a:solidFill>
        <a:gradFill rotWithShape="1">
          <a:gsLst>
            <a:gs pos="0">
              <a:schemeClr val="phClr">
                <a:tint val="30000"/>
                <a:shade val="100000"/>
                <a:hueMod val="100000"/>
                <a:satMod val="100000"/>
              </a:schemeClr>
            </a:gs>
            <a:gs pos="80000">
              <a:schemeClr val="phClr">
                <a:tint val="70000"/>
                <a:shade val="100000"/>
                <a:hueMod val="100000"/>
                <a:satMod val="100000"/>
              </a:schemeClr>
            </a:gs>
            <a:gs pos="100000">
              <a:schemeClr val="phClr">
                <a:tint val="100000"/>
                <a:shade val="100000"/>
                <a:hueMod val="100000"/>
                <a:satMod val="100000"/>
              </a:schemeClr>
            </a:gs>
          </a:gsLst>
          <a:lin ang="7200000" scaled="1"/>
        </a:gradFill>
        <a:gradFill rotWithShape="1">
          <a:gsLst>
            <a:gs pos="0">
              <a:schemeClr val="phClr">
                <a:tint val="80000"/>
                <a:shade val="100000"/>
                <a:hueMod val="100000"/>
                <a:satMod val="100000"/>
              </a:schemeClr>
            </a:gs>
            <a:gs pos="30000">
              <a:schemeClr val="phClr">
                <a:tint val="100000"/>
                <a:shade val="100000"/>
                <a:hueMod val="100000"/>
                <a:satMod val="100000"/>
              </a:schemeClr>
            </a:gs>
            <a:gs pos="100000">
              <a:schemeClr val="phClr">
                <a:tint val="100000"/>
                <a:shade val="50000"/>
                <a:hueMod val="100000"/>
                <a:satMod val="100000"/>
              </a:schemeClr>
            </a:gs>
          </a:gsLst>
          <a:lin ang="1800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>
              <a:schemeClr val="phClr">
                <a:tint val="100000"/>
                <a:shade val="100000"/>
                <a:hueMod val="100000"/>
                <a:satMod val="100000"/>
              </a:schemeClr>
            </a:glow>
          </a:effectLst>
        </a:effectStyle>
        <a:effectStyle>
          <a:effectLst>
            <a:glow>
              <a:schemeClr val="phClr">
                <a:tint val="100000"/>
                <a:shade val="100000"/>
                <a:hueMod val="100000"/>
                <a:satMod val="100000"/>
              </a:schemeClr>
            </a:glow>
          </a:effectLst>
          <a:scene3d>
            <a:camera prst="orthographicFront">
              <a:rot lat="0" lon="0" rev="0"/>
            </a:camera>
            <a:lightRig rig="morning" dir="bl"/>
          </a:scene3d>
          <a:sp3d extrusionH="222250" contourW="25400" prstMaterial="matte">
            <a:bevelT w="38100" h="38100" prst="softRound"/>
            <a:bevelB/>
            <a:extrusionClr>
              <a:srgbClr val="FF0000"/>
            </a:extrusionClr>
            <a:contourClr>
              <a:schemeClr val="accent3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glow>
              <a:schemeClr val="phClr">
                <a:tint val="100000"/>
                <a:shade val="100000"/>
                <a:hueMod val="100000"/>
                <a:satMod val="100000"/>
              </a:schemeClr>
            </a:glow>
          </a:effectLst>
          <a:scene3d>
            <a:camera prst="orthographicFront" fov="0">
              <a:rot lat="0" lon="0" rev="0"/>
            </a:camera>
            <a:lightRig rig="soft" dir="bl">
              <a:rot lat="0" lon="0" rev="0"/>
            </a:lightRig>
          </a:scene3d>
          <a:sp3d prstMaterial="plastic">
            <a:bevelT w="38100" h="3810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Paper</Template>
  <TotalTime>551</TotalTime>
  <Words>1254</Words>
  <Application>Microsoft Office PowerPoint</Application>
  <PresentationFormat>自定义</PresentationFormat>
  <Paragraphs>196</Paragraphs>
  <Slides>27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7" baseType="lpstr">
      <vt:lpstr>Arial</vt:lpstr>
      <vt:lpstr>宋体</vt:lpstr>
      <vt:lpstr>Copperplate Gothic Bold</vt:lpstr>
      <vt:lpstr>华康俪金黑W8</vt:lpstr>
      <vt:lpstr>楷体</vt:lpstr>
      <vt:lpstr>Impact</vt:lpstr>
      <vt:lpstr>微软雅黑</vt:lpstr>
      <vt:lpstr>Wingdings</vt:lpstr>
      <vt:lpstr>Calibri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多吉</dc:creator>
  <cp:lastModifiedBy>AutoBVT</cp:lastModifiedBy>
  <cp:revision>489</cp:revision>
  <dcterms:created xsi:type="dcterms:W3CDTF">2014-01-11T15:22:00Z</dcterms:created>
  <dcterms:modified xsi:type="dcterms:W3CDTF">2019-04-09T01:34:05Z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2052-11.1.0.8567</vt:lpwstr>
  </property>
</Properties>
</file>

<file path=docProps/thumbnail.jpeg>
</file>